
<file path=[Content_Types].xml><?xml version="1.0" encoding="utf-8"?>
<Types xmlns="http://schemas.openxmlformats.org/package/2006/content-types">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8288000" cy="10287000"/>
  <p:notesSz cx="10287000" cy="18288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562"/>
    <p:restoredTop sz="94610"/>
  </p:normalViewPr>
  <p:slideViewPr>
    <p:cSldViewPr snapToGrid="0" snapToObjects="1">
      <p:cViewPr varScale="1">
        <p:scale>
          <a:sx n="61" d="100"/>
          <a:sy n="61" d="100"/>
        </p:scale>
        <p:origin x="272" y="5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9420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Hollard Life, FUL Sales Conference 2026, crossing the finish line.</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to the partnership itself, and specifically how you earn. This is the Simply and Hollard distribution partnership, Simply Financial Services underwritten by Hollard.</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Consultant remuneration on the core Group Life product. You earn 50% of the regulated broker commission, paid as premiums are collected, and in some cases upfronted and paid annually with clawback. For new schemes there is an additional 90% of the first month's premium, capped at R7,500 and subject to first-year clawback. The commission scale is tiered by monthly premium, as shown. Worked example: on a new R10,000 per month group policy, the consultant earns R375 per month for as long as the policy stays active, growing as the premium grows, plus R3,750 upfront.</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Group Life, group funeral. Commission for funeral-only group business, category A, is not capped and can be flexed up to 25% of the monthly premium. The premium payable is loaded for whatever level of commission is selected. Important: for these sales specifically, consultant remuneration will not be 50% of the actual broker commission. It will be 50% of the theoretical Group Life scales from the previous slide. This may be revised in future, but any change would need a direct flow-through to the premium payable.</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Retail life. This is not promoted, but it is available on demand. Consultants earn 25% of broker commission. Structure and timing follow the terms agreed per broker, with commission set at the statutory maximum, subject to clawback. Typical structures: debit order business is paid as and when premiums are collected; stop order business is paid upfront with some retention. All of this is subject to discussion during broker contracting.</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this can add up to. Say a consultant writes R20,000 per month of new group premium, four policies of R5,000 each, three new schemes and one replacement. And they supplement that with another R2,000 per month of retail new business, four funeral plans and one simplified-issue life plan. Within one year they could be earning close to R25,000 per month in extra income, of which R9,000 is recurring. There are no minimum production thresholds, you start earning from rand one of production.</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close, let's move to a live sales demo. Everything you have seen comes together at simply.co.za.</a:t>
            </a:r>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FUL Sales Conference 2026.</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Partner introduction. Simply offers group life cover that can be quoted to issued in minutes, a digital proposition built for benefit consultants and the clients they look after. Backed by Hollard.</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Simply is a digital-first life insurer built in South Africa, founded in 2015 by Anthony Miller and Simon Nicholson. The goal is to secure the financial futures of millions of South Africans, largely by reaching them through their employers. Every policy is underwritten by Hollard.</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Simply's product range. Flexi Staff Cover is your focus: flexible group life, lump sum disability, critical illness, temporary income protection and funeral cover, with an Employee Assistance Programme included at no extra cost. Alongside it sit Flexi Family Cover and Flexi Domestic Cover.</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makes us special: quote to inception is one unbroken digital journey for schemes of up to 400 employees. Step one, an initial estimate in seconds. Step two, a full guaranteed quote co-designed with the client if you have the data. Step three, digital inception with data integrations. Step four, employee onboarding post-sale.</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More of what makes us special: flexible benefits configured live, with premiums moving in real time and a minimum group premium of just R299 per month. No medical underwriting above the free cover limit, just simple health questions. Payroll integration end to end, with joiners, leavers and salary changes syncing automatically. And employee engagement after the sale to gather beneficiaries and complete underwriting above the FCL.</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Being honest about limitations. Our standard product has no PHI benefit today, with temporary income protection and occupational disability as substitutes, and no cover for parents, extended family or flexible top-ups, though voluntary cover is on the roadmap by year end. Lump sum cover is capped at R2.5m due to simplified underwriting, and pricing and product rules are fairly rigid. Note that we have recently launched a manual version that can flex pricing, limits and rules for large or bespoke requirements.</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Where Simply fits best: our technology is most effective where it removes friction for both the business owner and the consultant. Smaller schemes are quick to onboard and manage, letting you close in one meeting and changing the economics of servicing smaller customers. Larger, low-benefit schemes with high staff turnover also benefit hugely because technology cuts the burden of onboarding and management. We don't want to be another quote on your panel, we want to be a preferred partner.</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1.xml"/><Relationship Id="rId7" Type="http://schemas.openxmlformats.org/officeDocument/2006/relationships/image" Target="../media/image5.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4.png"/><Relationship Id="rId5" Type="http://schemas.openxmlformats.org/officeDocument/2006/relationships/hyperlink" Target="https://simply.co.za/" TargetMode="External"/><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svg"/><Relationship Id="rId7"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0.svg"/><Relationship Id="rId5" Type="http://schemas.openxmlformats.org/officeDocument/2006/relationships/image" Target="../media/image9.svg"/><Relationship Id="rId4" Type="http://schemas.openxmlformats.org/officeDocument/2006/relationships/image" Target="../media/image8.sv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442359"/>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l="21" r="21"/>
          <a:stretch/>
        </p:blipFill>
        <p:spPr>
          <a:xfrm>
            <a:off x="0" y="0"/>
            <a:ext cx="18288001" cy="102870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442359"/>
        </a:solidFill>
        <a:effectLst/>
      </p:bgPr>
    </p:bg>
    <p:spTree>
      <p:nvGrpSpPr>
        <p:cNvPr id="1" name=""/>
        <p:cNvGrpSpPr/>
        <p:nvPr/>
      </p:nvGrpSpPr>
      <p:grpSpPr>
        <a:xfrm>
          <a:off x="0" y="0"/>
          <a:ext cx="0" cy="0"/>
          <a:chOff x="0" y="0"/>
          <a:chExt cx="0" cy="0"/>
        </a:xfrm>
      </p:grpSpPr>
      <p:sp>
        <p:nvSpPr>
          <p:cNvPr id="2" name="Shape 0"/>
          <p:cNvSpPr/>
          <p:nvPr/>
        </p:nvSpPr>
        <p:spPr>
          <a:xfrm>
            <a:off x="14382780" y="-1428750"/>
            <a:ext cx="5333970" cy="5333970"/>
          </a:xfrm>
          <a:prstGeom prst="ellipse">
            <a:avLst/>
          </a:prstGeom>
          <a:ln w="254000">
            <a:solidFill>
              <a:srgbClr val="35CDB4">
                <a:alpha val="10000"/>
              </a:srgbClr>
            </a:solidFill>
            <a:prstDash val="solid"/>
          </a:ln>
        </p:spPr>
        <p:txBody>
          <a:bodyPr/>
          <a:lstStyle/>
          <a:p>
            <a:endParaRPr lang="en-US"/>
          </a:p>
        </p:txBody>
      </p:sp>
      <p:sp>
        <p:nvSpPr>
          <p:cNvPr id="3" name="Shape 1"/>
          <p:cNvSpPr/>
          <p:nvPr/>
        </p:nvSpPr>
        <p:spPr>
          <a:xfrm>
            <a:off x="15144840" y="1714500"/>
            <a:ext cx="2476470" cy="2476470"/>
          </a:xfrm>
          <a:prstGeom prst="ellipse">
            <a:avLst/>
          </a:prstGeom>
          <a:ln w="254000">
            <a:solidFill>
              <a:srgbClr val="F2933F">
                <a:alpha val="14000"/>
              </a:srgbClr>
            </a:solidFill>
            <a:prstDash val="solid"/>
          </a:ln>
        </p:spPr>
        <p:txBody>
          <a:bodyPr/>
          <a:lstStyle/>
          <a:p>
            <a:endParaRPr lang="en-US"/>
          </a:p>
        </p:txBody>
      </p:sp>
      <p:sp>
        <p:nvSpPr>
          <p:cNvPr id="4" name="Text 2"/>
          <p:cNvSpPr/>
          <p:nvPr/>
        </p:nvSpPr>
        <p:spPr>
          <a:xfrm>
            <a:off x="1238191" y="2000250"/>
            <a:ext cx="12049060" cy="285720"/>
          </a:xfrm>
          <a:prstGeom prst="rect">
            <a:avLst/>
          </a:prstGeom>
          <a:noFill/>
          <a:ln/>
        </p:spPr>
        <p:txBody>
          <a:bodyPr wrap="square" lIns="25400" tIns="25400" rIns="25400" bIns="25400" rtlCol="0" anchor="t">
            <a:normAutofit lnSpcReduction="10000"/>
          </a:bodyPr>
          <a:lstStyle/>
          <a:p>
            <a:pPr marL="0" indent="0" algn="l">
              <a:lnSpc>
                <a:spcPct val="84967"/>
              </a:lnSpc>
              <a:buNone/>
            </a:pPr>
            <a:r>
              <a:rPr lang="en-US" sz="1950" b="1" kern="0" spc="300" dirty="0">
                <a:solidFill>
                  <a:srgbClr val="35CDB4"/>
                </a:solidFill>
                <a:latin typeface="Roboto" pitchFamily="34" charset="0"/>
                <a:ea typeface="Roboto" pitchFamily="34" charset="-122"/>
                <a:cs typeface="Roboto" pitchFamily="34" charset="-120"/>
              </a:rPr>
              <a:t>THE PARTNERSHIP</a:t>
            </a:r>
            <a:endParaRPr lang="en-US" sz="1950" dirty="0"/>
          </a:p>
        </p:txBody>
      </p:sp>
      <p:sp>
        <p:nvSpPr>
          <p:cNvPr id="5" name="Text 3"/>
          <p:cNvSpPr/>
          <p:nvPr/>
        </p:nvSpPr>
        <p:spPr>
          <a:xfrm>
            <a:off x="1238191" y="2476470"/>
            <a:ext cx="11282301" cy="1747957"/>
          </a:xfrm>
          <a:prstGeom prst="rect">
            <a:avLst/>
          </a:prstGeom>
          <a:noFill/>
          <a:ln/>
        </p:spPr>
        <p:txBody>
          <a:bodyPr wrap="square" lIns="25400" tIns="25400" rIns="25400" bIns="25400" rtlCol="0" anchor="t">
            <a:normAutofit/>
          </a:bodyPr>
          <a:lstStyle/>
          <a:p>
            <a:pPr marL="0" indent="0" algn="l">
              <a:lnSpc>
                <a:spcPct val="80430"/>
              </a:lnSpc>
              <a:buNone/>
            </a:pPr>
            <a:r>
              <a:rPr lang="en-US" sz="6600" b="1" kern="0" spc="-75" dirty="0">
                <a:solidFill>
                  <a:srgbClr val="FFFFFF"/>
                </a:solidFill>
                <a:latin typeface="Dosis" pitchFamily="34" charset="0"/>
                <a:ea typeface="Dosis" pitchFamily="34" charset="-122"/>
                <a:cs typeface="Dosis" pitchFamily="34" charset="-120"/>
              </a:rPr>
              <a:t>A distribution partnership built to </a:t>
            </a:r>
            <a:r>
              <a:rPr lang="en-US" sz="6600" b="1" kern="0" spc="-75" dirty="0">
                <a:solidFill>
                  <a:srgbClr val="F2933F"/>
                </a:solidFill>
                <a:latin typeface="Dosis" pitchFamily="34" charset="0"/>
                <a:ea typeface="Dosis" pitchFamily="34" charset="-122"/>
                <a:cs typeface="Dosis" pitchFamily="34" charset="-120"/>
              </a:rPr>
              <a:t>reward you</a:t>
            </a:r>
            <a:endParaRPr lang="en-US" sz="6600" dirty="0"/>
          </a:p>
        </p:txBody>
      </p:sp>
      <p:sp>
        <p:nvSpPr>
          <p:cNvPr id="6" name="Text 4"/>
          <p:cNvSpPr/>
          <p:nvPr/>
        </p:nvSpPr>
        <p:spPr>
          <a:xfrm>
            <a:off x="1238191" y="4452967"/>
            <a:ext cx="9418321" cy="891421"/>
          </a:xfrm>
          <a:prstGeom prst="rect">
            <a:avLst/>
          </a:prstGeom>
          <a:noFill/>
          <a:ln/>
        </p:spPr>
        <p:txBody>
          <a:bodyPr wrap="square" lIns="25400" tIns="25400" rIns="25400" bIns="25400" rtlCol="0" anchor="t">
            <a:normAutofit lnSpcReduction="10000"/>
          </a:bodyPr>
          <a:lstStyle/>
          <a:p>
            <a:pPr marL="0" indent="0" algn="l">
              <a:lnSpc>
                <a:spcPct val="120430"/>
              </a:lnSpc>
              <a:buNone/>
            </a:pPr>
            <a:r>
              <a:rPr lang="en-US" sz="2400" dirty="0">
                <a:solidFill>
                  <a:srgbClr val="E7DCED"/>
                </a:solidFill>
                <a:latin typeface="Roboto" pitchFamily="34" charset="0"/>
                <a:ea typeface="Roboto" pitchFamily="34" charset="-122"/>
                <a:cs typeface="Roboto" pitchFamily="34" charset="-120"/>
              </a:rPr>
              <a:t>Simply Financial Services, underwritten by Hollard. Here is how consultant remuneration works.</a:t>
            </a:r>
            <a:endParaRPr lang="en-US" sz="2400" dirty="0"/>
          </a:p>
        </p:txBody>
      </p:sp>
      <p:sp>
        <p:nvSpPr>
          <p:cNvPr id="7" name="Shape 5"/>
          <p:cNvSpPr/>
          <p:nvPr/>
        </p:nvSpPr>
        <p:spPr>
          <a:xfrm>
            <a:off x="0" y="8429626"/>
            <a:ext cx="18288001" cy="1857375"/>
          </a:xfrm>
          <a:prstGeom prst="rect">
            <a:avLst/>
          </a:prstGeom>
          <a:solidFill>
            <a:srgbClr val="FFFFFF"/>
          </a:solidFill>
          <a:ln/>
        </p:spPr>
        <p:txBody>
          <a:bodyPr/>
          <a:lstStyle/>
          <a:p>
            <a:endParaRPr lang="en-US"/>
          </a:p>
        </p:txBody>
      </p:sp>
      <p:pic>
        <p:nvPicPr>
          <p:cNvPr id="8" name="Image 0" descr="preencoded.png"/>
          <p:cNvPicPr>
            <a:picLocks noChangeAspect="1"/>
          </p:cNvPicPr>
          <p:nvPr/>
        </p:nvPicPr>
        <p:blipFill>
          <a:blip r:embed="rId3"/>
          <a:stretch>
            <a:fillRect/>
          </a:stretch>
        </p:blipFill>
        <p:spPr>
          <a:xfrm>
            <a:off x="523815" y="7839194"/>
            <a:ext cx="2238316" cy="2238316"/>
          </a:xfrm>
          <a:prstGeom prst="rect">
            <a:avLst/>
          </a:prstGeom>
        </p:spPr>
      </p:pic>
      <p:pic>
        <p:nvPicPr>
          <p:cNvPr id="9" name="Image 1" descr="preencoded.png"/>
          <p:cNvPicPr>
            <a:picLocks noChangeAspect="1"/>
          </p:cNvPicPr>
          <p:nvPr/>
        </p:nvPicPr>
        <p:blipFill>
          <a:blip r:embed="rId4"/>
          <a:stretch>
            <a:fillRect/>
          </a:stretch>
        </p:blipFill>
        <p:spPr>
          <a:xfrm>
            <a:off x="15987267" y="9067830"/>
            <a:ext cx="1462594" cy="62865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a:effectLst/>
      </p:bgPr>
    </p:bg>
    <p:spTree>
      <p:nvGrpSpPr>
        <p:cNvPr id="1" name=""/>
        <p:cNvGrpSpPr/>
        <p:nvPr/>
      </p:nvGrpSpPr>
      <p:grpSpPr>
        <a:xfrm>
          <a:off x="0" y="0"/>
          <a:ext cx="0" cy="0"/>
          <a:chOff x="0" y="0"/>
          <a:chExt cx="0" cy="0"/>
        </a:xfrm>
      </p:grpSpPr>
      <p:sp>
        <p:nvSpPr>
          <p:cNvPr id="3" name="Text 0"/>
          <p:cNvSpPr/>
          <p:nvPr/>
        </p:nvSpPr>
        <p:spPr>
          <a:xfrm>
            <a:off x="1238191" y="571500"/>
            <a:ext cx="17392782" cy="266700"/>
          </a:xfrm>
          <a:prstGeom prst="rect">
            <a:avLst/>
          </a:prstGeom>
          <a:noFill/>
          <a:ln/>
        </p:spPr>
        <p:txBody>
          <a:bodyPr wrap="square" lIns="25400" tIns="25400" rIns="25400" bIns="25400" rtlCol="0" anchor="t">
            <a:normAutofit lnSpcReduction="10000"/>
          </a:bodyPr>
          <a:lstStyle/>
          <a:p>
            <a:pPr marL="0" indent="0" algn="l">
              <a:lnSpc>
                <a:spcPct val="85106"/>
              </a:lnSpc>
              <a:buNone/>
            </a:pPr>
            <a:r>
              <a:rPr lang="en-US" sz="1800" b="1" kern="0" spc="300" dirty="0">
                <a:solidFill>
                  <a:srgbClr val="1E9384"/>
                </a:solidFill>
                <a:latin typeface="Roboto" pitchFamily="34" charset="0"/>
                <a:ea typeface="Roboto" pitchFamily="34" charset="-122"/>
                <a:cs typeface="Roboto" pitchFamily="34" charset="-120"/>
              </a:rPr>
              <a:t>CONSULTANT REMUNERATION</a:t>
            </a:r>
            <a:endParaRPr lang="en-US" sz="1800" dirty="0"/>
          </a:p>
        </p:txBody>
      </p:sp>
      <p:sp>
        <p:nvSpPr>
          <p:cNvPr id="4" name="Text 1"/>
          <p:cNvSpPr/>
          <p:nvPr/>
        </p:nvSpPr>
        <p:spPr>
          <a:xfrm>
            <a:off x="1238191" y="914400"/>
            <a:ext cx="17392782" cy="558165"/>
          </a:xfrm>
          <a:prstGeom prst="rect">
            <a:avLst/>
          </a:prstGeom>
          <a:noFill/>
          <a:ln/>
        </p:spPr>
        <p:txBody>
          <a:bodyPr wrap="square" lIns="25400" tIns="25400" rIns="25400" bIns="25400" rtlCol="0" anchor="t">
            <a:normAutofit/>
          </a:bodyPr>
          <a:lstStyle/>
          <a:p>
            <a:pPr marL="0" indent="0" algn="l">
              <a:lnSpc>
                <a:spcPct val="82727"/>
              </a:lnSpc>
              <a:buNone/>
            </a:pPr>
            <a:r>
              <a:rPr lang="en-US" sz="3900" b="1" kern="0" spc="-37" dirty="0">
                <a:solidFill>
                  <a:srgbClr val="442359"/>
                </a:solidFill>
                <a:latin typeface="Dosis" pitchFamily="34" charset="0"/>
                <a:ea typeface="Dosis" pitchFamily="34" charset="-122"/>
                <a:cs typeface="Dosis" pitchFamily="34" charset="-120"/>
              </a:rPr>
              <a:t>Group Life, the core product</a:t>
            </a:r>
            <a:endParaRPr lang="en-US" sz="3900" dirty="0"/>
          </a:p>
        </p:txBody>
      </p:sp>
      <p:sp>
        <p:nvSpPr>
          <p:cNvPr id="5" name="Shape 2"/>
          <p:cNvSpPr/>
          <p:nvPr/>
        </p:nvSpPr>
        <p:spPr>
          <a:xfrm>
            <a:off x="1238191" y="1815405"/>
            <a:ext cx="114300" cy="114300"/>
          </a:xfrm>
          <a:prstGeom prst="ellipse">
            <a:avLst/>
          </a:prstGeom>
          <a:solidFill>
            <a:srgbClr val="1E9384"/>
          </a:solidFill>
          <a:ln/>
        </p:spPr>
        <p:txBody>
          <a:bodyPr/>
          <a:lstStyle/>
          <a:p>
            <a:endParaRPr lang="en-US"/>
          </a:p>
        </p:txBody>
      </p:sp>
      <p:sp>
        <p:nvSpPr>
          <p:cNvPr id="6" name="Text 3"/>
          <p:cNvSpPr/>
          <p:nvPr/>
        </p:nvSpPr>
        <p:spPr>
          <a:xfrm>
            <a:off x="1523941" y="1720215"/>
            <a:ext cx="7731117" cy="704790"/>
          </a:xfrm>
          <a:prstGeom prst="rect">
            <a:avLst/>
          </a:prstGeom>
          <a:noFill/>
          <a:ln/>
        </p:spPr>
        <p:txBody>
          <a:bodyPr wrap="square" lIns="25400" tIns="25400" rIns="25400" bIns="25400" rtlCol="0" anchor="t">
            <a:normAutofit lnSpcReduction="10000"/>
          </a:bodyPr>
          <a:lstStyle/>
          <a:p>
            <a:pPr marL="0" indent="0" algn="l">
              <a:lnSpc>
                <a:spcPct val="119048"/>
              </a:lnSpc>
              <a:buNone/>
            </a:pPr>
            <a:r>
              <a:rPr lang="en-US" sz="1875" b="1" dirty="0">
                <a:solidFill>
                  <a:srgbClr val="2B2130"/>
                </a:solidFill>
                <a:latin typeface="Roboto" pitchFamily="34" charset="0"/>
                <a:ea typeface="Roboto" pitchFamily="34" charset="-122"/>
                <a:cs typeface="Roboto" pitchFamily="34" charset="-120"/>
              </a:rPr>
              <a:t>50% of regulated broker commission </a:t>
            </a:r>
            <a:r>
              <a:rPr lang="en-US" sz="1875" dirty="0">
                <a:solidFill>
                  <a:srgbClr val="2B2130"/>
                </a:solidFill>
                <a:latin typeface="Roboto" pitchFamily="34" charset="0"/>
                <a:ea typeface="Roboto" pitchFamily="34" charset="-122"/>
                <a:cs typeface="Roboto" pitchFamily="34" charset="-120"/>
              </a:rPr>
              <a:t>, paid as premiums are collected. In some cases it may be upfronted and paid annually, with clawback.</a:t>
            </a:r>
            <a:endParaRPr lang="en-US" sz="1875" dirty="0"/>
          </a:p>
        </p:txBody>
      </p:sp>
      <p:sp>
        <p:nvSpPr>
          <p:cNvPr id="7" name="Shape 4"/>
          <p:cNvSpPr/>
          <p:nvPr/>
        </p:nvSpPr>
        <p:spPr>
          <a:xfrm>
            <a:off x="1237290" y="6226998"/>
            <a:ext cx="114300" cy="114300"/>
          </a:xfrm>
          <a:prstGeom prst="ellipse">
            <a:avLst/>
          </a:prstGeom>
          <a:solidFill>
            <a:srgbClr val="E4610F"/>
          </a:solidFill>
          <a:ln/>
        </p:spPr>
        <p:txBody>
          <a:bodyPr/>
          <a:lstStyle/>
          <a:p>
            <a:endParaRPr lang="en-US"/>
          </a:p>
        </p:txBody>
      </p:sp>
      <p:sp>
        <p:nvSpPr>
          <p:cNvPr id="8" name="Text 5"/>
          <p:cNvSpPr/>
          <p:nvPr/>
        </p:nvSpPr>
        <p:spPr>
          <a:xfrm>
            <a:off x="1485811" y="6062210"/>
            <a:ext cx="7731117" cy="704790"/>
          </a:xfrm>
          <a:prstGeom prst="rect">
            <a:avLst/>
          </a:prstGeom>
          <a:noFill/>
          <a:ln/>
        </p:spPr>
        <p:txBody>
          <a:bodyPr wrap="square" lIns="25400" tIns="25400" rIns="25400" bIns="25400" rtlCol="0" anchor="t">
            <a:normAutofit lnSpcReduction="10000"/>
          </a:bodyPr>
          <a:lstStyle/>
          <a:p>
            <a:pPr marL="0" indent="0" algn="l">
              <a:lnSpc>
                <a:spcPct val="119048"/>
              </a:lnSpc>
              <a:buNone/>
            </a:pPr>
            <a:r>
              <a:rPr lang="en-US" sz="1875" dirty="0">
                <a:solidFill>
                  <a:srgbClr val="2B2130"/>
                </a:solidFill>
                <a:latin typeface="Roboto" pitchFamily="34" charset="0"/>
                <a:ea typeface="Roboto" pitchFamily="34" charset="-122"/>
                <a:cs typeface="Roboto" pitchFamily="34" charset="-120"/>
              </a:rPr>
              <a:t>For new schemes, an </a:t>
            </a:r>
            <a:r>
              <a:rPr lang="en-US" sz="1875" b="1" dirty="0">
                <a:solidFill>
                  <a:srgbClr val="2B2130"/>
                </a:solidFill>
                <a:latin typeface="Roboto" pitchFamily="34" charset="0"/>
                <a:ea typeface="Roboto" pitchFamily="34" charset="-122"/>
                <a:cs typeface="Roboto" pitchFamily="34" charset="-120"/>
              </a:rPr>
              <a:t>additional 90% of the first month's premium </a:t>
            </a:r>
            <a:r>
              <a:rPr lang="en-US" sz="1875" dirty="0">
                <a:solidFill>
                  <a:srgbClr val="2B2130"/>
                </a:solidFill>
                <a:latin typeface="Roboto" pitchFamily="34" charset="0"/>
                <a:ea typeface="Roboto" pitchFamily="34" charset="-122"/>
                <a:cs typeface="Roboto" pitchFamily="34" charset="-120"/>
              </a:rPr>
              <a:t>, up to a maximum of R7,500, subject to clawback in the first year.</a:t>
            </a:r>
            <a:endParaRPr lang="en-US" sz="1875" dirty="0"/>
          </a:p>
        </p:txBody>
      </p:sp>
      <p:sp>
        <p:nvSpPr>
          <p:cNvPr id="9" name="Shape 6"/>
          <p:cNvSpPr/>
          <p:nvPr/>
        </p:nvSpPr>
        <p:spPr>
          <a:xfrm>
            <a:off x="1238191" y="3405962"/>
            <a:ext cx="7791688" cy="2443876"/>
          </a:xfrm>
          <a:prstGeom prst="roundRect">
            <a:avLst>
              <a:gd name="adj" fmla="val 6490"/>
            </a:avLst>
          </a:prstGeom>
          <a:ln w="5715">
            <a:solidFill>
              <a:srgbClr val="E6E3EC"/>
            </a:solidFill>
            <a:prstDash val="solid"/>
          </a:ln>
          <a:effectLst>
            <a:outerShdw blurRad="209550" dist="57150" dir="5400000" algn="bl" rotWithShape="0">
              <a:srgbClr val="28193C">
                <a:alpha val="16000"/>
              </a:srgbClr>
            </a:outerShdw>
          </a:effectLst>
        </p:spPr>
        <p:txBody>
          <a:bodyPr/>
          <a:lstStyle/>
          <a:p>
            <a:endParaRPr lang="en-US"/>
          </a:p>
        </p:txBody>
      </p:sp>
      <p:sp>
        <p:nvSpPr>
          <p:cNvPr id="10" name="Shape 7"/>
          <p:cNvSpPr/>
          <p:nvPr/>
        </p:nvSpPr>
        <p:spPr>
          <a:xfrm>
            <a:off x="1238190" y="2661527"/>
            <a:ext cx="7780258" cy="447645"/>
          </a:xfrm>
          <a:prstGeom prst="rect">
            <a:avLst/>
          </a:prstGeom>
          <a:solidFill>
            <a:srgbClr val="442359"/>
          </a:solidFill>
          <a:ln/>
        </p:spPr>
        <p:txBody>
          <a:bodyPr/>
          <a:lstStyle/>
          <a:p>
            <a:endParaRPr lang="en-US"/>
          </a:p>
        </p:txBody>
      </p:sp>
      <p:sp>
        <p:nvSpPr>
          <p:cNvPr id="11" name="Text 8"/>
          <p:cNvSpPr/>
          <p:nvPr/>
        </p:nvSpPr>
        <p:spPr>
          <a:xfrm>
            <a:off x="1485811" y="2794847"/>
            <a:ext cx="2030441" cy="219105"/>
          </a:xfrm>
          <a:prstGeom prst="rect">
            <a:avLst/>
          </a:prstGeom>
          <a:noFill/>
          <a:ln/>
        </p:spPr>
        <p:txBody>
          <a:bodyPr wrap="none" lIns="25400" tIns="25400" rIns="25400" bIns="25400" rtlCol="0" anchor="t">
            <a:normAutofit fontScale="92500" lnSpcReduction="10000"/>
          </a:bodyPr>
          <a:lstStyle/>
          <a:p>
            <a:pPr marL="0" indent="0" algn="l">
              <a:lnSpc>
                <a:spcPct val="85586"/>
              </a:lnSpc>
              <a:buNone/>
            </a:pPr>
            <a:r>
              <a:rPr lang="en-US" sz="1425" b="1" kern="0" spc="75" dirty="0">
                <a:solidFill>
                  <a:srgbClr val="FFFFFF"/>
                </a:solidFill>
                <a:latin typeface="Roboto" pitchFamily="34" charset="0"/>
                <a:ea typeface="Roboto" pitchFamily="34" charset="-122"/>
                <a:cs typeface="Roboto" pitchFamily="34" charset="-120"/>
              </a:rPr>
              <a:t>MONTHLY PREMIUM</a:t>
            </a:r>
            <a:endParaRPr lang="en-US" sz="1425" dirty="0"/>
          </a:p>
        </p:txBody>
      </p:sp>
      <p:sp>
        <p:nvSpPr>
          <p:cNvPr id="12" name="Text 9"/>
          <p:cNvSpPr/>
          <p:nvPr/>
        </p:nvSpPr>
        <p:spPr>
          <a:xfrm>
            <a:off x="7631133" y="2794847"/>
            <a:ext cx="1215896" cy="219105"/>
          </a:xfrm>
          <a:prstGeom prst="rect">
            <a:avLst/>
          </a:prstGeom>
          <a:noFill/>
          <a:ln/>
        </p:spPr>
        <p:txBody>
          <a:bodyPr wrap="none" lIns="25400" tIns="25400" rIns="25400" bIns="25400" rtlCol="0" anchor="t">
            <a:normAutofit fontScale="92500" lnSpcReduction="10000"/>
          </a:bodyPr>
          <a:lstStyle/>
          <a:p>
            <a:pPr marL="0" indent="0" algn="l">
              <a:lnSpc>
                <a:spcPct val="85586"/>
              </a:lnSpc>
              <a:buNone/>
            </a:pPr>
            <a:r>
              <a:rPr lang="en-US" sz="1425" b="1" kern="0" spc="75" dirty="0">
                <a:solidFill>
                  <a:srgbClr val="35CDB4"/>
                </a:solidFill>
                <a:latin typeface="Roboto" pitchFamily="34" charset="0"/>
                <a:ea typeface="Roboto" pitchFamily="34" charset="-122"/>
                <a:cs typeface="Roboto" pitchFamily="34" charset="-120"/>
              </a:rPr>
              <a:t>MAX COMM.</a:t>
            </a:r>
            <a:endParaRPr lang="en-US" sz="1425" dirty="0"/>
          </a:p>
        </p:txBody>
      </p:sp>
      <p:sp>
        <p:nvSpPr>
          <p:cNvPr id="13" name="Shape 10"/>
          <p:cNvSpPr/>
          <p:nvPr/>
        </p:nvSpPr>
        <p:spPr>
          <a:xfrm>
            <a:off x="1238190" y="3109172"/>
            <a:ext cx="7780258" cy="495240"/>
          </a:xfrm>
          <a:prstGeom prst="rect">
            <a:avLst/>
          </a:prstGeom>
          <a:solidFill>
            <a:srgbClr val="FFFFFF"/>
          </a:solidFill>
          <a:ln/>
        </p:spPr>
        <p:txBody>
          <a:bodyPr/>
          <a:lstStyle/>
          <a:p>
            <a:endParaRPr lang="en-US"/>
          </a:p>
        </p:txBody>
      </p:sp>
      <p:sp>
        <p:nvSpPr>
          <p:cNvPr id="14" name="Text 11"/>
          <p:cNvSpPr/>
          <p:nvPr/>
        </p:nvSpPr>
        <p:spPr>
          <a:xfrm>
            <a:off x="1485811" y="3242492"/>
            <a:ext cx="1819844" cy="266700"/>
          </a:xfrm>
          <a:prstGeom prst="rect">
            <a:avLst/>
          </a:prstGeom>
          <a:noFill/>
          <a:ln/>
        </p:spPr>
        <p:txBody>
          <a:bodyPr wrap="none" lIns="25400" tIns="25400" rIns="25400" bIns="25400" rtlCol="0" anchor="t">
            <a:normAutofit lnSpcReduction="10000"/>
          </a:bodyPr>
          <a:lstStyle/>
          <a:p>
            <a:pPr marL="0" indent="0" algn="l">
              <a:lnSpc>
                <a:spcPct val="85106"/>
              </a:lnSpc>
              <a:buNone/>
            </a:pPr>
            <a:r>
              <a:rPr lang="en-US" sz="1800" dirty="0">
                <a:solidFill>
                  <a:srgbClr val="2B2130"/>
                </a:solidFill>
                <a:latin typeface="Roboto" pitchFamily="34" charset="0"/>
                <a:ea typeface="Roboto" pitchFamily="34" charset="-122"/>
                <a:cs typeface="Roboto" pitchFamily="34" charset="-120"/>
              </a:rPr>
              <a:t>First R16,666.67</a:t>
            </a:r>
            <a:endParaRPr lang="en-US" sz="1800" dirty="0"/>
          </a:p>
        </p:txBody>
      </p:sp>
      <p:sp>
        <p:nvSpPr>
          <p:cNvPr id="15" name="Text 12"/>
          <p:cNvSpPr/>
          <p:nvPr/>
        </p:nvSpPr>
        <p:spPr>
          <a:xfrm>
            <a:off x="8272999" y="3242492"/>
            <a:ext cx="574030" cy="266700"/>
          </a:xfrm>
          <a:prstGeom prst="rect">
            <a:avLst/>
          </a:prstGeom>
          <a:noFill/>
          <a:ln/>
        </p:spPr>
        <p:txBody>
          <a:bodyPr wrap="square" lIns="25400" tIns="25400" rIns="25400" bIns="25400" rtlCol="0" anchor="t">
            <a:normAutofit lnSpcReduction="10000"/>
          </a:bodyPr>
          <a:lstStyle/>
          <a:p>
            <a:pPr marL="0" indent="0" algn="l">
              <a:lnSpc>
                <a:spcPct val="85106"/>
              </a:lnSpc>
              <a:buNone/>
            </a:pPr>
            <a:r>
              <a:rPr lang="en-US" sz="1800" b="1" dirty="0">
                <a:solidFill>
                  <a:srgbClr val="442359"/>
                </a:solidFill>
                <a:latin typeface="Roboto" pitchFamily="34" charset="0"/>
                <a:ea typeface="Roboto" pitchFamily="34" charset="-122"/>
                <a:cs typeface="Roboto" pitchFamily="34" charset="-120"/>
              </a:rPr>
              <a:t>7.5%</a:t>
            </a:r>
            <a:endParaRPr lang="en-US" sz="1800" dirty="0"/>
          </a:p>
        </p:txBody>
      </p:sp>
      <p:sp>
        <p:nvSpPr>
          <p:cNvPr id="16" name="Shape 13"/>
          <p:cNvSpPr/>
          <p:nvPr/>
        </p:nvSpPr>
        <p:spPr>
          <a:xfrm>
            <a:off x="1238190" y="3604412"/>
            <a:ext cx="7780258" cy="495240"/>
          </a:xfrm>
          <a:prstGeom prst="rect">
            <a:avLst/>
          </a:prstGeom>
          <a:solidFill>
            <a:srgbClr val="F5F3F7"/>
          </a:solidFill>
          <a:ln/>
        </p:spPr>
        <p:txBody>
          <a:bodyPr/>
          <a:lstStyle/>
          <a:p>
            <a:endParaRPr lang="en-US"/>
          </a:p>
        </p:txBody>
      </p:sp>
      <p:sp>
        <p:nvSpPr>
          <p:cNvPr id="17" name="Text 14"/>
          <p:cNvSpPr/>
          <p:nvPr/>
        </p:nvSpPr>
        <p:spPr>
          <a:xfrm>
            <a:off x="1485811" y="3737732"/>
            <a:ext cx="1700793" cy="266700"/>
          </a:xfrm>
          <a:prstGeom prst="rect">
            <a:avLst/>
          </a:prstGeom>
          <a:noFill/>
          <a:ln/>
        </p:spPr>
        <p:txBody>
          <a:bodyPr wrap="none" lIns="25400" tIns="25400" rIns="25400" bIns="25400" rtlCol="0" anchor="t">
            <a:normAutofit lnSpcReduction="10000"/>
          </a:bodyPr>
          <a:lstStyle/>
          <a:p>
            <a:pPr marL="0" indent="0" algn="l">
              <a:lnSpc>
                <a:spcPct val="85106"/>
              </a:lnSpc>
              <a:buNone/>
            </a:pPr>
            <a:r>
              <a:rPr lang="en-US" sz="1800" dirty="0">
                <a:solidFill>
                  <a:srgbClr val="2B2130"/>
                </a:solidFill>
                <a:latin typeface="Roboto" pitchFamily="34" charset="0"/>
                <a:ea typeface="Roboto" pitchFamily="34" charset="-122"/>
                <a:cs typeface="Roboto" pitchFamily="34" charset="-120"/>
              </a:rPr>
              <a:t>Next R8,333.33</a:t>
            </a:r>
            <a:endParaRPr lang="en-US" sz="1800" dirty="0"/>
          </a:p>
        </p:txBody>
      </p:sp>
      <p:sp>
        <p:nvSpPr>
          <p:cNvPr id="18" name="Text 15"/>
          <p:cNvSpPr/>
          <p:nvPr/>
        </p:nvSpPr>
        <p:spPr>
          <a:xfrm>
            <a:off x="8272999" y="3737732"/>
            <a:ext cx="574030" cy="266700"/>
          </a:xfrm>
          <a:prstGeom prst="rect">
            <a:avLst/>
          </a:prstGeom>
          <a:noFill/>
          <a:ln/>
        </p:spPr>
        <p:txBody>
          <a:bodyPr wrap="square" lIns="25400" tIns="25400" rIns="25400" bIns="25400" rtlCol="0" anchor="t">
            <a:normAutofit lnSpcReduction="10000"/>
          </a:bodyPr>
          <a:lstStyle/>
          <a:p>
            <a:pPr marL="0" indent="0" algn="l">
              <a:lnSpc>
                <a:spcPct val="85106"/>
              </a:lnSpc>
              <a:buNone/>
            </a:pPr>
            <a:r>
              <a:rPr lang="en-US" sz="1800" b="1" dirty="0">
                <a:solidFill>
                  <a:srgbClr val="442359"/>
                </a:solidFill>
                <a:latin typeface="Roboto" pitchFamily="34" charset="0"/>
                <a:ea typeface="Roboto" pitchFamily="34" charset="-122"/>
                <a:cs typeface="Roboto" pitchFamily="34" charset="-120"/>
              </a:rPr>
              <a:t>5.0%</a:t>
            </a:r>
            <a:endParaRPr lang="en-US" sz="1800" dirty="0"/>
          </a:p>
        </p:txBody>
      </p:sp>
      <p:sp>
        <p:nvSpPr>
          <p:cNvPr id="19" name="Shape 16"/>
          <p:cNvSpPr/>
          <p:nvPr/>
        </p:nvSpPr>
        <p:spPr>
          <a:xfrm>
            <a:off x="1238190" y="4099653"/>
            <a:ext cx="7780258" cy="495240"/>
          </a:xfrm>
          <a:prstGeom prst="rect">
            <a:avLst/>
          </a:prstGeom>
          <a:solidFill>
            <a:srgbClr val="FFFFFF"/>
          </a:solidFill>
          <a:ln/>
        </p:spPr>
        <p:txBody>
          <a:bodyPr/>
          <a:lstStyle/>
          <a:p>
            <a:endParaRPr lang="en-US"/>
          </a:p>
        </p:txBody>
      </p:sp>
      <p:sp>
        <p:nvSpPr>
          <p:cNvPr id="20" name="Text 17"/>
          <p:cNvSpPr/>
          <p:nvPr/>
        </p:nvSpPr>
        <p:spPr>
          <a:xfrm>
            <a:off x="1485811" y="4232973"/>
            <a:ext cx="1842141" cy="266700"/>
          </a:xfrm>
          <a:prstGeom prst="rect">
            <a:avLst/>
          </a:prstGeom>
          <a:noFill/>
          <a:ln/>
        </p:spPr>
        <p:txBody>
          <a:bodyPr wrap="none" lIns="25400" tIns="25400" rIns="25400" bIns="25400" rtlCol="0" anchor="t">
            <a:normAutofit lnSpcReduction="10000"/>
          </a:bodyPr>
          <a:lstStyle/>
          <a:p>
            <a:pPr marL="0" indent="0" algn="l">
              <a:lnSpc>
                <a:spcPct val="85106"/>
              </a:lnSpc>
              <a:buNone/>
            </a:pPr>
            <a:r>
              <a:rPr lang="en-US" sz="1800" dirty="0">
                <a:solidFill>
                  <a:srgbClr val="2B2130"/>
                </a:solidFill>
                <a:latin typeface="Roboto" pitchFamily="34" charset="0"/>
                <a:ea typeface="Roboto" pitchFamily="34" charset="-122"/>
                <a:cs typeface="Roboto" pitchFamily="34" charset="-120"/>
              </a:rPr>
              <a:t>Next R25,000.00</a:t>
            </a:r>
            <a:endParaRPr lang="en-US" sz="1800" dirty="0"/>
          </a:p>
        </p:txBody>
      </p:sp>
      <p:sp>
        <p:nvSpPr>
          <p:cNvPr id="21" name="Text 18"/>
          <p:cNvSpPr/>
          <p:nvPr/>
        </p:nvSpPr>
        <p:spPr>
          <a:xfrm>
            <a:off x="8272999" y="4232973"/>
            <a:ext cx="574030" cy="266700"/>
          </a:xfrm>
          <a:prstGeom prst="rect">
            <a:avLst/>
          </a:prstGeom>
          <a:noFill/>
          <a:ln/>
        </p:spPr>
        <p:txBody>
          <a:bodyPr wrap="square" lIns="25400" tIns="25400" rIns="25400" bIns="25400" rtlCol="0" anchor="t">
            <a:normAutofit lnSpcReduction="10000"/>
          </a:bodyPr>
          <a:lstStyle/>
          <a:p>
            <a:pPr marL="0" indent="0" algn="l">
              <a:lnSpc>
                <a:spcPct val="85106"/>
              </a:lnSpc>
              <a:buNone/>
            </a:pPr>
            <a:r>
              <a:rPr lang="en-US" sz="1800" b="1" dirty="0">
                <a:solidFill>
                  <a:srgbClr val="442359"/>
                </a:solidFill>
                <a:latin typeface="Roboto" pitchFamily="34" charset="0"/>
                <a:ea typeface="Roboto" pitchFamily="34" charset="-122"/>
                <a:cs typeface="Roboto" pitchFamily="34" charset="-120"/>
              </a:rPr>
              <a:t>3.0%</a:t>
            </a:r>
            <a:endParaRPr lang="en-US" sz="1800" dirty="0"/>
          </a:p>
        </p:txBody>
      </p:sp>
      <p:sp>
        <p:nvSpPr>
          <p:cNvPr id="22" name="Shape 19"/>
          <p:cNvSpPr/>
          <p:nvPr/>
        </p:nvSpPr>
        <p:spPr>
          <a:xfrm>
            <a:off x="1238190" y="4594894"/>
            <a:ext cx="7780258" cy="495240"/>
          </a:xfrm>
          <a:prstGeom prst="rect">
            <a:avLst/>
          </a:prstGeom>
          <a:solidFill>
            <a:srgbClr val="F5F3F7"/>
          </a:solidFill>
          <a:ln/>
        </p:spPr>
        <p:txBody>
          <a:bodyPr/>
          <a:lstStyle/>
          <a:p>
            <a:endParaRPr lang="en-US"/>
          </a:p>
        </p:txBody>
      </p:sp>
      <p:sp>
        <p:nvSpPr>
          <p:cNvPr id="23" name="Text 20"/>
          <p:cNvSpPr/>
          <p:nvPr/>
        </p:nvSpPr>
        <p:spPr>
          <a:xfrm>
            <a:off x="1485811" y="4728213"/>
            <a:ext cx="1983489" cy="266700"/>
          </a:xfrm>
          <a:prstGeom prst="rect">
            <a:avLst/>
          </a:prstGeom>
          <a:noFill/>
          <a:ln/>
        </p:spPr>
        <p:txBody>
          <a:bodyPr wrap="none" lIns="25400" tIns="25400" rIns="25400" bIns="25400" rtlCol="0" anchor="t">
            <a:normAutofit lnSpcReduction="10000"/>
          </a:bodyPr>
          <a:lstStyle/>
          <a:p>
            <a:pPr marL="0" indent="0" algn="l">
              <a:lnSpc>
                <a:spcPct val="85106"/>
              </a:lnSpc>
              <a:buNone/>
            </a:pPr>
            <a:r>
              <a:rPr lang="en-US" sz="1800" dirty="0">
                <a:solidFill>
                  <a:srgbClr val="2B2130"/>
                </a:solidFill>
                <a:latin typeface="Roboto" pitchFamily="34" charset="0"/>
                <a:ea typeface="Roboto" pitchFamily="34" charset="-122"/>
                <a:cs typeface="Roboto" pitchFamily="34" charset="-120"/>
              </a:rPr>
              <a:t>Next R116,666.67</a:t>
            </a:r>
            <a:endParaRPr lang="en-US" sz="1800" dirty="0"/>
          </a:p>
        </p:txBody>
      </p:sp>
      <p:sp>
        <p:nvSpPr>
          <p:cNvPr id="24" name="Text 21"/>
          <p:cNvSpPr/>
          <p:nvPr/>
        </p:nvSpPr>
        <p:spPr>
          <a:xfrm>
            <a:off x="8272999" y="4728213"/>
            <a:ext cx="574030" cy="266700"/>
          </a:xfrm>
          <a:prstGeom prst="rect">
            <a:avLst/>
          </a:prstGeom>
          <a:noFill/>
          <a:ln/>
        </p:spPr>
        <p:txBody>
          <a:bodyPr wrap="square" lIns="25400" tIns="25400" rIns="25400" bIns="25400" rtlCol="0" anchor="t">
            <a:normAutofit lnSpcReduction="10000"/>
          </a:bodyPr>
          <a:lstStyle/>
          <a:p>
            <a:pPr marL="0" indent="0" algn="l">
              <a:lnSpc>
                <a:spcPct val="85106"/>
              </a:lnSpc>
              <a:buNone/>
            </a:pPr>
            <a:r>
              <a:rPr lang="en-US" sz="1800" b="1" dirty="0">
                <a:solidFill>
                  <a:srgbClr val="442359"/>
                </a:solidFill>
                <a:latin typeface="Roboto" pitchFamily="34" charset="0"/>
                <a:ea typeface="Roboto" pitchFamily="34" charset="-122"/>
                <a:cs typeface="Roboto" pitchFamily="34" charset="-120"/>
              </a:rPr>
              <a:t>2.0%</a:t>
            </a:r>
            <a:endParaRPr lang="en-US" sz="1800" dirty="0"/>
          </a:p>
        </p:txBody>
      </p:sp>
      <p:sp>
        <p:nvSpPr>
          <p:cNvPr id="25" name="Shape 22"/>
          <p:cNvSpPr/>
          <p:nvPr/>
        </p:nvSpPr>
        <p:spPr>
          <a:xfrm>
            <a:off x="1238190" y="5090134"/>
            <a:ext cx="7780258" cy="495240"/>
          </a:xfrm>
          <a:prstGeom prst="rect">
            <a:avLst/>
          </a:prstGeom>
          <a:solidFill>
            <a:srgbClr val="FFFFFF"/>
          </a:solidFill>
          <a:ln/>
        </p:spPr>
        <p:txBody>
          <a:bodyPr/>
          <a:lstStyle/>
          <a:p>
            <a:endParaRPr lang="en-US"/>
          </a:p>
        </p:txBody>
      </p:sp>
      <p:sp>
        <p:nvSpPr>
          <p:cNvPr id="26" name="Text 23"/>
          <p:cNvSpPr/>
          <p:nvPr/>
        </p:nvSpPr>
        <p:spPr>
          <a:xfrm>
            <a:off x="1485811" y="5223454"/>
            <a:ext cx="2164128" cy="266700"/>
          </a:xfrm>
          <a:prstGeom prst="rect">
            <a:avLst/>
          </a:prstGeom>
          <a:noFill/>
          <a:ln/>
        </p:spPr>
        <p:txBody>
          <a:bodyPr wrap="none" lIns="25400" tIns="25400" rIns="25400" bIns="25400" rtlCol="0" anchor="t">
            <a:normAutofit lnSpcReduction="10000"/>
          </a:bodyPr>
          <a:lstStyle/>
          <a:p>
            <a:pPr marL="0" indent="0" algn="l">
              <a:lnSpc>
                <a:spcPct val="85106"/>
              </a:lnSpc>
              <a:buNone/>
            </a:pPr>
            <a:r>
              <a:rPr lang="en-US" sz="1800" dirty="0">
                <a:solidFill>
                  <a:srgbClr val="2B2130"/>
                </a:solidFill>
                <a:latin typeface="Roboto" pitchFamily="34" charset="0"/>
                <a:ea typeface="Roboto" pitchFamily="34" charset="-122"/>
                <a:cs typeface="Roboto" pitchFamily="34" charset="-120"/>
              </a:rPr>
              <a:t>Above R166,666.67</a:t>
            </a:r>
            <a:endParaRPr lang="en-US" sz="1800" dirty="0"/>
          </a:p>
        </p:txBody>
      </p:sp>
      <p:sp>
        <p:nvSpPr>
          <p:cNvPr id="27" name="Text 24"/>
          <p:cNvSpPr/>
          <p:nvPr/>
        </p:nvSpPr>
        <p:spPr>
          <a:xfrm>
            <a:off x="8272999" y="5223454"/>
            <a:ext cx="574030" cy="266700"/>
          </a:xfrm>
          <a:prstGeom prst="rect">
            <a:avLst/>
          </a:prstGeom>
          <a:noFill/>
          <a:ln/>
        </p:spPr>
        <p:txBody>
          <a:bodyPr wrap="square" lIns="25400" tIns="25400" rIns="25400" bIns="25400" rtlCol="0" anchor="t">
            <a:normAutofit lnSpcReduction="10000"/>
          </a:bodyPr>
          <a:lstStyle/>
          <a:p>
            <a:pPr marL="0" indent="0" algn="l">
              <a:lnSpc>
                <a:spcPct val="85106"/>
              </a:lnSpc>
              <a:buNone/>
            </a:pPr>
            <a:r>
              <a:rPr lang="en-US" sz="1800" b="1" dirty="0">
                <a:solidFill>
                  <a:srgbClr val="442359"/>
                </a:solidFill>
                <a:latin typeface="Roboto" pitchFamily="34" charset="0"/>
                <a:ea typeface="Roboto" pitchFamily="34" charset="-122"/>
                <a:cs typeface="Roboto" pitchFamily="34" charset="-120"/>
              </a:rPr>
              <a:t>1.0%</a:t>
            </a:r>
            <a:endParaRPr lang="en-US" sz="1800" dirty="0"/>
          </a:p>
        </p:txBody>
      </p:sp>
      <p:sp>
        <p:nvSpPr>
          <p:cNvPr id="28" name="Shape 25"/>
          <p:cNvSpPr/>
          <p:nvPr/>
        </p:nvSpPr>
        <p:spPr>
          <a:xfrm>
            <a:off x="9410819" y="1720215"/>
            <a:ext cx="7638991" cy="5160199"/>
          </a:xfrm>
          <a:prstGeom prst="roundRect">
            <a:avLst>
              <a:gd name="adj" fmla="val 4430"/>
            </a:avLst>
          </a:prstGeom>
          <a:solidFill>
            <a:srgbClr val="442359"/>
          </a:solidFill>
          <a:ln/>
          <a:effectLst>
            <a:outerShdw blurRad="381000" dist="133350" dir="5400000" algn="bl" rotWithShape="0">
              <a:srgbClr val="442359">
                <a:alpha val="40000"/>
              </a:srgbClr>
            </a:outerShdw>
          </a:effectLst>
        </p:spPr>
        <p:txBody>
          <a:bodyPr/>
          <a:lstStyle/>
          <a:p>
            <a:endParaRPr lang="en-US"/>
          </a:p>
        </p:txBody>
      </p:sp>
      <p:sp>
        <p:nvSpPr>
          <p:cNvPr id="29" name="Text 26"/>
          <p:cNvSpPr/>
          <p:nvPr/>
        </p:nvSpPr>
        <p:spPr>
          <a:xfrm>
            <a:off x="9791760" y="2063115"/>
            <a:ext cx="7564821" cy="228570"/>
          </a:xfrm>
          <a:prstGeom prst="rect">
            <a:avLst/>
          </a:prstGeom>
          <a:noFill/>
          <a:ln/>
        </p:spPr>
        <p:txBody>
          <a:bodyPr wrap="square" lIns="25400" tIns="25400" rIns="25400" bIns="25400" rtlCol="0" anchor="t">
            <a:normAutofit fontScale="92500" lnSpcReduction="10000"/>
          </a:bodyPr>
          <a:lstStyle/>
          <a:p>
            <a:pPr marL="0" indent="0" algn="l">
              <a:lnSpc>
                <a:spcPct val="85470"/>
              </a:lnSpc>
              <a:buNone/>
            </a:pPr>
            <a:r>
              <a:rPr lang="en-US" sz="1500" b="1" kern="0" spc="225" dirty="0">
                <a:solidFill>
                  <a:srgbClr val="C9A6DD"/>
                </a:solidFill>
                <a:latin typeface="Roboto" pitchFamily="34" charset="0"/>
                <a:ea typeface="Roboto" pitchFamily="34" charset="-122"/>
                <a:cs typeface="Roboto" pitchFamily="34" charset="-120"/>
              </a:rPr>
              <a:t>WORKED EXAMPLE</a:t>
            </a:r>
            <a:endParaRPr lang="en-US" sz="1500" dirty="0"/>
          </a:p>
        </p:txBody>
      </p:sp>
      <p:sp>
        <p:nvSpPr>
          <p:cNvPr id="30" name="Text 27"/>
          <p:cNvSpPr/>
          <p:nvPr/>
        </p:nvSpPr>
        <p:spPr>
          <a:xfrm>
            <a:off x="9791760" y="2386906"/>
            <a:ext cx="7083423" cy="731401"/>
          </a:xfrm>
          <a:prstGeom prst="rect">
            <a:avLst/>
          </a:prstGeom>
          <a:noFill/>
          <a:ln/>
        </p:spPr>
        <p:txBody>
          <a:bodyPr wrap="square" lIns="25400" tIns="25400" rIns="25400" bIns="25400" rtlCol="0" anchor="t">
            <a:normAutofit lnSpcReduction="10000"/>
          </a:bodyPr>
          <a:lstStyle/>
          <a:p>
            <a:pPr marL="0" indent="0" algn="l">
              <a:lnSpc>
                <a:spcPct val="118954"/>
              </a:lnSpc>
              <a:buNone/>
            </a:pPr>
            <a:r>
              <a:rPr lang="en-US" sz="1950" dirty="0">
                <a:solidFill>
                  <a:srgbClr val="E7DCED"/>
                </a:solidFill>
                <a:latin typeface="Roboto" pitchFamily="34" charset="0"/>
                <a:ea typeface="Roboto" pitchFamily="34" charset="-122"/>
                <a:cs typeface="Roboto" pitchFamily="34" charset="-120"/>
              </a:rPr>
              <a:t>A new group policy with a monthly premium of </a:t>
            </a:r>
            <a:r>
              <a:rPr lang="en-US" sz="1950" b="1" dirty="0">
                <a:solidFill>
                  <a:srgbClr val="FFFFFF"/>
                </a:solidFill>
                <a:latin typeface="Roboto" pitchFamily="34" charset="0"/>
                <a:ea typeface="Roboto" pitchFamily="34" charset="-122"/>
                <a:cs typeface="Roboto" pitchFamily="34" charset="-120"/>
              </a:rPr>
              <a:t>R10,000 </a:t>
            </a:r>
            <a:r>
              <a:rPr lang="en-US" sz="1950" dirty="0">
                <a:solidFill>
                  <a:srgbClr val="E7DCED"/>
                </a:solidFill>
                <a:latin typeface="Roboto" pitchFamily="34" charset="0"/>
                <a:ea typeface="Roboto" pitchFamily="34" charset="-122"/>
                <a:cs typeface="Roboto" pitchFamily="34" charset="-120"/>
              </a:rPr>
              <a:t>. The broker consultant can earn:</a:t>
            </a:r>
            <a:endParaRPr lang="en-US" sz="1950" dirty="0"/>
          </a:p>
        </p:txBody>
      </p:sp>
      <p:sp>
        <p:nvSpPr>
          <p:cNvPr id="31" name="Shape 28"/>
          <p:cNvSpPr/>
          <p:nvPr/>
        </p:nvSpPr>
        <p:spPr>
          <a:xfrm>
            <a:off x="9791760" y="3327827"/>
            <a:ext cx="6877110" cy="1681996"/>
          </a:xfrm>
          <a:prstGeom prst="roundRect">
            <a:avLst>
              <a:gd name="adj" fmla="val 10193"/>
            </a:avLst>
          </a:prstGeom>
          <a:solidFill>
            <a:srgbClr val="35CDB4">
              <a:alpha val="12000"/>
            </a:srgbClr>
          </a:solidFill>
          <a:ln w="5715">
            <a:solidFill>
              <a:srgbClr val="35CDB4">
                <a:alpha val="40000"/>
              </a:srgbClr>
            </a:solidFill>
            <a:prstDash val="solid"/>
          </a:ln>
        </p:spPr>
        <p:txBody>
          <a:bodyPr/>
          <a:lstStyle/>
          <a:p>
            <a:endParaRPr lang="en-US"/>
          </a:p>
        </p:txBody>
      </p:sp>
      <p:sp>
        <p:nvSpPr>
          <p:cNvPr id="32" name="Text 29"/>
          <p:cNvSpPr/>
          <p:nvPr/>
        </p:nvSpPr>
        <p:spPr>
          <a:xfrm>
            <a:off x="10064116" y="3562142"/>
            <a:ext cx="6965639" cy="552450"/>
          </a:xfrm>
          <a:prstGeom prst="rect">
            <a:avLst/>
          </a:prstGeom>
          <a:noFill/>
          <a:ln/>
        </p:spPr>
        <p:txBody>
          <a:bodyPr wrap="square" lIns="25400" tIns="25400" rIns="25400" bIns="25400" rtlCol="0" anchor="t">
            <a:normAutofit/>
          </a:bodyPr>
          <a:lstStyle/>
          <a:p>
            <a:pPr marL="0" indent="0" algn="l">
              <a:lnSpc>
                <a:spcPct val="79646"/>
              </a:lnSpc>
              <a:buNone/>
            </a:pPr>
            <a:r>
              <a:rPr lang="en-US" sz="4050" b="1" dirty="0">
                <a:solidFill>
                  <a:srgbClr val="35CDB4"/>
                </a:solidFill>
                <a:latin typeface="Dosis" pitchFamily="34" charset="0"/>
                <a:ea typeface="Dosis" pitchFamily="34" charset="-122"/>
                <a:cs typeface="Dosis" pitchFamily="34" charset="-120"/>
              </a:rPr>
              <a:t>R375</a:t>
            </a:r>
            <a:r>
              <a:rPr lang="en-US" sz="1950" dirty="0">
                <a:solidFill>
                  <a:srgbClr val="E7DCED"/>
                </a:solidFill>
                <a:latin typeface="Roboto" pitchFamily="34" charset="0"/>
                <a:ea typeface="Roboto" pitchFamily="34" charset="-122"/>
                <a:cs typeface="Roboto" pitchFamily="34" charset="-120"/>
              </a:rPr>
              <a:t>/ month</a:t>
            </a:r>
            <a:endParaRPr lang="en-US" sz="4050" dirty="0"/>
          </a:p>
        </p:txBody>
      </p:sp>
      <p:sp>
        <p:nvSpPr>
          <p:cNvPr id="33" name="Text 30"/>
          <p:cNvSpPr/>
          <p:nvPr/>
        </p:nvSpPr>
        <p:spPr>
          <a:xfrm>
            <a:off x="10064116" y="4162217"/>
            <a:ext cx="6522371" cy="651391"/>
          </a:xfrm>
          <a:prstGeom prst="rect">
            <a:avLst/>
          </a:prstGeom>
          <a:noFill/>
          <a:ln/>
        </p:spPr>
        <p:txBody>
          <a:bodyPr wrap="square" lIns="25400" tIns="25400" rIns="25400" bIns="25400" rtlCol="0" anchor="t">
            <a:normAutofit lnSpcReduction="10000"/>
          </a:bodyPr>
          <a:lstStyle/>
          <a:p>
            <a:pPr marL="0" indent="0" algn="l">
              <a:lnSpc>
                <a:spcPct val="119259"/>
              </a:lnSpc>
              <a:buNone/>
            </a:pPr>
            <a:r>
              <a:rPr lang="en-US" sz="1725" dirty="0">
                <a:solidFill>
                  <a:srgbClr val="E7DCED"/>
                </a:solidFill>
                <a:latin typeface="Roboto" pitchFamily="34" charset="0"/>
                <a:ea typeface="Roboto" pitchFamily="34" charset="-122"/>
                <a:cs typeface="Roboto" pitchFamily="34" charset="-120"/>
              </a:rPr>
              <a:t>For as long as the policy stays active, growing as the premium increases.</a:t>
            </a:r>
            <a:endParaRPr lang="en-US" sz="1725" dirty="0"/>
          </a:p>
        </p:txBody>
      </p:sp>
      <p:sp>
        <p:nvSpPr>
          <p:cNvPr id="34" name="Shape 31"/>
          <p:cNvSpPr/>
          <p:nvPr/>
        </p:nvSpPr>
        <p:spPr>
          <a:xfrm>
            <a:off x="9791760" y="5162163"/>
            <a:ext cx="6877110" cy="1375350"/>
          </a:xfrm>
          <a:prstGeom prst="roundRect">
            <a:avLst>
              <a:gd name="adj" fmla="val 12466"/>
            </a:avLst>
          </a:prstGeom>
          <a:solidFill>
            <a:srgbClr val="F2933F">
              <a:alpha val="14000"/>
            </a:srgbClr>
          </a:solidFill>
          <a:ln w="5715">
            <a:solidFill>
              <a:srgbClr val="F2933F">
                <a:alpha val="45000"/>
              </a:srgbClr>
            </a:solidFill>
            <a:prstDash val="solid"/>
          </a:ln>
        </p:spPr>
        <p:txBody>
          <a:bodyPr/>
          <a:lstStyle/>
          <a:p>
            <a:endParaRPr lang="en-US"/>
          </a:p>
        </p:txBody>
      </p:sp>
      <p:sp>
        <p:nvSpPr>
          <p:cNvPr id="35" name="Text 32"/>
          <p:cNvSpPr/>
          <p:nvPr/>
        </p:nvSpPr>
        <p:spPr>
          <a:xfrm>
            <a:off x="10064116" y="5396478"/>
            <a:ext cx="6965639" cy="552450"/>
          </a:xfrm>
          <a:prstGeom prst="rect">
            <a:avLst/>
          </a:prstGeom>
          <a:noFill/>
          <a:ln/>
        </p:spPr>
        <p:txBody>
          <a:bodyPr wrap="square" lIns="25400" tIns="25400" rIns="25400" bIns="25400" rtlCol="0" anchor="t">
            <a:normAutofit/>
          </a:bodyPr>
          <a:lstStyle/>
          <a:p>
            <a:pPr marL="0" indent="0" algn="l">
              <a:lnSpc>
                <a:spcPct val="79646"/>
              </a:lnSpc>
              <a:buNone/>
            </a:pPr>
            <a:r>
              <a:rPr lang="en-US" sz="4050" b="1" dirty="0">
                <a:solidFill>
                  <a:srgbClr val="F2933F"/>
                </a:solidFill>
                <a:latin typeface="Dosis" pitchFamily="34" charset="0"/>
                <a:ea typeface="Dosis" pitchFamily="34" charset="-122"/>
                <a:cs typeface="Dosis" pitchFamily="34" charset="-120"/>
              </a:rPr>
              <a:t>R3,750</a:t>
            </a:r>
            <a:r>
              <a:rPr lang="en-US" sz="1950" dirty="0">
                <a:solidFill>
                  <a:srgbClr val="E7DCED"/>
                </a:solidFill>
                <a:latin typeface="Roboto" pitchFamily="34" charset="0"/>
                <a:ea typeface="Roboto" pitchFamily="34" charset="-122"/>
                <a:cs typeface="Roboto" pitchFamily="34" charset="-120"/>
              </a:rPr>
              <a:t>upfront</a:t>
            </a:r>
            <a:endParaRPr lang="en-US" sz="4050" dirty="0"/>
          </a:p>
        </p:txBody>
      </p:sp>
      <p:sp>
        <p:nvSpPr>
          <p:cNvPr id="36" name="Text 33"/>
          <p:cNvSpPr/>
          <p:nvPr/>
        </p:nvSpPr>
        <p:spPr>
          <a:xfrm>
            <a:off x="10064116" y="5996553"/>
            <a:ext cx="6965639" cy="344745"/>
          </a:xfrm>
          <a:prstGeom prst="rect">
            <a:avLst/>
          </a:prstGeom>
          <a:noFill/>
          <a:ln/>
        </p:spPr>
        <p:txBody>
          <a:bodyPr wrap="square" lIns="25400" tIns="25400" rIns="25400" bIns="25400" rtlCol="0" anchor="t">
            <a:normAutofit/>
          </a:bodyPr>
          <a:lstStyle/>
          <a:p>
            <a:pPr marL="0" indent="0" algn="l">
              <a:lnSpc>
                <a:spcPct val="119259"/>
              </a:lnSpc>
              <a:buNone/>
            </a:pPr>
            <a:r>
              <a:rPr lang="en-US" sz="1725" dirty="0">
                <a:solidFill>
                  <a:srgbClr val="E7DCED"/>
                </a:solidFill>
                <a:latin typeface="Roboto" pitchFamily="34" charset="0"/>
                <a:ea typeface="Roboto" pitchFamily="34" charset="-122"/>
                <a:cs typeface="Roboto" pitchFamily="34" charset="-120"/>
              </a:rPr>
              <a:t>90% of the first month's premium, subject to first-year clawback.</a:t>
            </a:r>
            <a:endParaRPr lang="en-US" sz="1725" dirty="0"/>
          </a:p>
        </p:txBody>
      </p:sp>
      <p:pic>
        <p:nvPicPr>
          <p:cNvPr id="37" name="Image 0" descr="preencoded.png">
            <a:extLst>
              <a:ext uri="{FF2B5EF4-FFF2-40B4-BE49-F238E27FC236}">
                <a16:creationId xmlns:a16="http://schemas.microsoft.com/office/drawing/2014/main" id="{6B664A71-26A8-CF19-4F7E-4D9715971A6B}"/>
              </a:ext>
            </a:extLst>
          </p:cNvPr>
          <p:cNvPicPr>
            <a:picLocks noChangeAspect="1"/>
          </p:cNvPicPr>
          <p:nvPr/>
        </p:nvPicPr>
        <p:blipFill>
          <a:blip r:embed="rId3"/>
          <a:srcRect l="21" t="67396"/>
          <a:stretch>
            <a:fillRect/>
          </a:stretch>
        </p:blipFill>
        <p:spPr>
          <a:xfrm>
            <a:off x="-3842" y="6899630"/>
            <a:ext cx="18291842" cy="3353927"/>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a:effectLst/>
      </p:bgPr>
    </p:bg>
    <p:spTree>
      <p:nvGrpSpPr>
        <p:cNvPr id="1" name=""/>
        <p:cNvGrpSpPr/>
        <p:nvPr/>
      </p:nvGrpSpPr>
      <p:grpSpPr>
        <a:xfrm>
          <a:off x="0" y="0"/>
          <a:ext cx="0" cy="0"/>
          <a:chOff x="0" y="0"/>
          <a:chExt cx="0" cy="0"/>
        </a:xfrm>
      </p:grpSpPr>
      <p:sp>
        <p:nvSpPr>
          <p:cNvPr id="3" name="Text 0"/>
          <p:cNvSpPr/>
          <p:nvPr/>
        </p:nvSpPr>
        <p:spPr>
          <a:xfrm>
            <a:off x="1238191" y="628650"/>
            <a:ext cx="17392782" cy="266700"/>
          </a:xfrm>
          <a:prstGeom prst="rect">
            <a:avLst/>
          </a:prstGeom>
          <a:noFill/>
          <a:ln/>
        </p:spPr>
        <p:txBody>
          <a:bodyPr wrap="square" lIns="25400" tIns="25400" rIns="25400" bIns="25400" rtlCol="0" anchor="t">
            <a:normAutofit lnSpcReduction="10000"/>
          </a:bodyPr>
          <a:lstStyle/>
          <a:p>
            <a:pPr marL="0" indent="0" algn="l">
              <a:lnSpc>
                <a:spcPct val="85106"/>
              </a:lnSpc>
              <a:buNone/>
            </a:pPr>
            <a:r>
              <a:rPr lang="en-US" sz="1800" b="1" kern="0" spc="300" dirty="0">
                <a:solidFill>
                  <a:srgbClr val="1E9384"/>
                </a:solidFill>
                <a:latin typeface="Roboto" pitchFamily="34" charset="0"/>
                <a:ea typeface="Roboto" pitchFamily="34" charset="-122"/>
                <a:cs typeface="Roboto" pitchFamily="34" charset="-120"/>
              </a:rPr>
              <a:t>CONSULTANT REMUNERATION</a:t>
            </a:r>
            <a:endParaRPr lang="en-US" sz="1800" dirty="0"/>
          </a:p>
        </p:txBody>
      </p:sp>
      <p:sp>
        <p:nvSpPr>
          <p:cNvPr id="4" name="Text 1"/>
          <p:cNvSpPr/>
          <p:nvPr/>
        </p:nvSpPr>
        <p:spPr>
          <a:xfrm>
            <a:off x="1238191" y="971550"/>
            <a:ext cx="17392782" cy="558165"/>
          </a:xfrm>
          <a:prstGeom prst="rect">
            <a:avLst/>
          </a:prstGeom>
          <a:noFill/>
          <a:ln/>
        </p:spPr>
        <p:txBody>
          <a:bodyPr wrap="square" lIns="25400" tIns="25400" rIns="25400" bIns="25400" rtlCol="0" anchor="t">
            <a:normAutofit/>
          </a:bodyPr>
          <a:lstStyle/>
          <a:p>
            <a:pPr marL="0" indent="0" algn="l">
              <a:lnSpc>
                <a:spcPct val="82727"/>
              </a:lnSpc>
              <a:buNone/>
            </a:pPr>
            <a:r>
              <a:rPr lang="en-US" sz="3900" b="1" kern="0" spc="-37" dirty="0">
                <a:solidFill>
                  <a:srgbClr val="442359"/>
                </a:solidFill>
                <a:latin typeface="Dosis" pitchFamily="34" charset="0"/>
                <a:ea typeface="Dosis" pitchFamily="34" charset="-122"/>
                <a:cs typeface="Dosis" pitchFamily="34" charset="-120"/>
              </a:rPr>
              <a:t>Group Life, group funeral</a:t>
            </a:r>
            <a:endParaRPr lang="en-US" sz="3900" dirty="0"/>
          </a:p>
        </p:txBody>
      </p:sp>
      <p:sp>
        <p:nvSpPr>
          <p:cNvPr id="5" name="Shape 2"/>
          <p:cNvSpPr/>
          <p:nvPr/>
        </p:nvSpPr>
        <p:spPr>
          <a:xfrm>
            <a:off x="1238191" y="1872556"/>
            <a:ext cx="7772490" cy="3172897"/>
          </a:xfrm>
          <a:prstGeom prst="roundRect">
            <a:avLst>
              <a:gd name="adj" fmla="val 6604"/>
            </a:avLst>
          </a:prstGeom>
          <a:solidFill>
            <a:srgbClr val="FFFFFF"/>
          </a:solidFill>
          <a:ln w="5715">
            <a:solidFill>
              <a:srgbClr val="E6E3EC"/>
            </a:solidFill>
            <a:prstDash val="solid"/>
          </a:ln>
          <a:effectLst>
            <a:outerShdw blurRad="209550" dist="57150" dir="5400000" algn="bl" rotWithShape="0">
              <a:srgbClr val="28193C">
                <a:alpha val="16000"/>
              </a:srgbClr>
            </a:outerShdw>
          </a:effectLst>
        </p:spPr>
        <p:txBody>
          <a:bodyPr/>
          <a:lstStyle/>
          <a:p>
            <a:endParaRPr lang="en-US"/>
          </a:p>
        </p:txBody>
      </p:sp>
      <p:sp>
        <p:nvSpPr>
          <p:cNvPr id="6" name="Shape 3"/>
          <p:cNvSpPr/>
          <p:nvPr/>
        </p:nvSpPr>
        <p:spPr>
          <a:xfrm>
            <a:off x="1605826" y="2335471"/>
            <a:ext cx="114300" cy="114300"/>
          </a:xfrm>
          <a:prstGeom prst="ellipse">
            <a:avLst/>
          </a:prstGeom>
          <a:solidFill>
            <a:srgbClr val="1E9384"/>
          </a:solidFill>
          <a:ln/>
        </p:spPr>
        <p:txBody>
          <a:bodyPr/>
          <a:lstStyle/>
          <a:p>
            <a:endParaRPr lang="en-US"/>
          </a:p>
        </p:txBody>
      </p:sp>
      <p:sp>
        <p:nvSpPr>
          <p:cNvPr id="7" name="Text 4"/>
          <p:cNvSpPr/>
          <p:nvPr/>
        </p:nvSpPr>
        <p:spPr>
          <a:xfrm>
            <a:off x="1910596" y="2221171"/>
            <a:ext cx="6934422" cy="1156811"/>
          </a:xfrm>
          <a:prstGeom prst="rect">
            <a:avLst/>
          </a:prstGeom>
          <a:noFill/>
          <a:ln/>
        </p:spPr>
        <p:txBody>
          <a:bodyPr wrap="square" lIns="25400" tIns="25400" rIns="25400" bIns="25400" rtlCol="0" anchor="t">
            <a:normAutofit lnSpcReduction="10000"/>
          </a:bodyPr>
          <a:lstStyle/>
          <a:p>
            <a:pPr marL="0" indent="0" algn="l">
              <a:lnSpc>
                <a:spcPct val="123113"/>
              </a:lnSpc>
              <a:buNone/>
            </a:pPr>
            <a:r>
              <a:rPr lang="en-US" sz="2025" dirty="0">
                <a:solidFill>
                  <a:srgbClr val="2B2130"/>
                </a:solidFill>
                <a:latin typeface="Roboto" pitchFamily="34" charset="0"/>
                <a:ea typeface="Roboto" pitchFamily="34" charset="-122"/>
                <a:cs typeface="Roboto" pitchFamily="34" charset="-120"/>
              </a:rPr>
              <a:t>Commission for funeral-only group business (Cat A) is </a:t>
            </a:r>
            <a:r>
              <a:rPr lang="en-US" sz="2025" b="1" dirty="0">
                <a:solidFill>
                  <a:srgbClr val="2B2130"/>
                </a:solidFill>
                <a:latin typeface="Roboto" pitchFamily="34" charset="0"/>
                <a:ea typeface="Roboto" pitchFamily="34" charset="-122"/>
                <a:cs typeface="Roboto" pitchFamily="34" charset="-120"/>
              </a:rPr>
              <a:t>not capped </a:t>
            </a:r>
            <a:r>
              <a:rPr lang="en-US" sz="2025" dirty="0">
                <a:solidFill>
                  <a:srgbClr val="2B2130"/>
                </a:solidFill>
                <a:latin typeface="Roboto" pitchFamily="34" charset="0"/>
                <a:ea typeface="Roboto" pitchFamily="34" charset="-122"/>
                <a:cs typeface="Roboto" pitchFamily="34" charset="-120"/>
              </a:rPr>
              <a:t>, and can be flexed up to </a:t>
            </a:r>
            <a:r>
              <a:rPr lang="en-US" sz="2025" b="1" dirty="0">
                <a:solidFill>
                  <a:srgbClr val="2B2130"/>
                </a:solidFill>
                <a:latin typeface="Roboto" pitchFamily="34" charset="0"/>
                <a:ea typeface="Roboto" pitchFamily="34" charset="-122"/>
                <a:cs typeface="Roboto" pitchFamily="34" charset="-120"/>
              </a:rPr>
              <a:t>25% of the monthly premium </a:t>
            </a:r>
            <a:r>
              <a:rPr lang="en-US" sz="2025" dirty="0">
                <a:solidFill>
                  <a:srgbClr val="2B2130"/>
                </a:solidFill>
                <a:latin typeface="Roboto" pitchFamily="34" charset="0"/>
                <a:ea typeface="Roboto" pitchFamily="34" charset="-122"/>
                <a:cs typeface="Roboto" pitchFamily="34" charset="-120"/>
              </a:rPr>
              <a:t>.</a:t>
            </a:r>
            <a:endParaRPr lang="en-US" sz="2025" dirty="0"/>
          </a:p>
        </p:txBody>
      </p:sp>
      <p:sp>
        <p:nvSpPr>
          <p:cNvPr id="8" name="Shape 5"/>
          <p:cNvSpPr/>
          <p:nvPr/>
        </p:nvSpPr>
        <p:spPr>
          <a:xfrm>
            <a:off x="1605826" y="3682782"/>
            <a:ext cx="114300" cy="114300"/>
          </a:xfrm>
          <a:prstGeom prst="ellipse">
            <a:avLst/>
          </a:prstGeom>
          <a:solidFill>
            <a:srgbClr val="E4610F"/>
          </a:solidFill>
          <a:ln/>
        </p:spPr>
        <p:txBody>
          <a:bodyPr/>
          <a:lstStyle/>
          <a:p>
            <a:endParaRPr lang="en-US"/>
          </a:p>
        </p:txBody>
      </p:sp>
      <p:sp>
        <p:nvSpPr>
          <p:cNvPr id="9" name="Text 6"/>
          <p:cNvSpPr/>
          <p:nvPr/>
        </p:nvSpPr>
        <p:spPr>
          <a:xfrm>
            <a:off x="1910596" y="3568482"/>
            <a:ext cx="6934422" cy="783908"/>
          </a:xfrm>
          <a:prstGeom prst="rect">
            <a:avLst/>
          </a:prstGeom>
          <a:noFill/>
          <a:ln/>
        </p:spPr>
        <p:txBody>
          <a:bodyPr wrap="square" lIns="25400" tIns="25400" rIns="25400" bIns="25400" rtlCol="0" anchor="t">
            <a:normAutofit/>
          </a:bodyPr>
          <a:lstStyle/>
          <a:p>
            <a:pPr marL="0" indent="0" algn="l">
              <a:lnSpc>
                <a:spcPct val="123113"/>
              </a:lnSpc>
              <a:buNone/>
            </a:pPr>
            <a:r>
              <a:rPr lang="en-US" sz="2025" dirty="0">
                <a:solidFill>
                  <a:srgbClr val="2B2130"/>
                </a:solidFill>
                <a:latin typeface="Roboto" pitchFamily="34" charset="0"/>
                <a:ea typeface="Roboto" pitchFamily="34" charset="-122"/>
                <a:cs typeface="Roboto" pitchFamily="34" charset="-120"/>
              </a:rPr>
              <a:t>The premium payable is loaded for whatever level of commission is selected.</a:t>
            </a:r>
            <a:endParaRPr lang="en-US" sz="2025" dirty="0"/>
          </a:p>
        </p:txBody>
      </p:sp>
      <p:sp>
        <p:nvSpPr>
          <p:cNvPr id="10" name="Shape 7"/>
          <p:cNvSpPr/>
          <p:nvPr/>
        </p:nvSpPr>
        <p:spPr>
          <a:xfrm>
            <a:off x="9277320" y="1872556"/>
            <a:ext cx="7772490" cy="3172897"/>
          </a:xfrm>
          <a:prstGeom prst="roundRect">
            <a:avLst>
              <a:gd name="adj" fmla="val 6604"/>
            </a:avLst>
          </a:prstGeom>
          <a:solidFill>
            <a:srgbClr val="442359"/>
          </a:solidFill>
          <a:ln/>
          <a:effectLst>
            <a:outerShdw blurRad="381000" dist="133350" dir="5400000" algn="bl" rotWithShape="0">
              <a:srgbClr val="442359">
                <a:alpha val="40000"/>
              </a:srgbClr>
            </a:outerShdw>
          </a:effectLst>
        </p:spPr>
        <p:txBody>
          <a:bodyPr/>
          <a:lstStyle/>
          <a:p>
            <a:endParaRPr lang="en-US"/>
          </a:p>
        </p:txBody>
      </p:sp>
      <p:sp>
        <p:nvSpPr>
          <p:cNvPr id="11" name="Shape 8"/>
          <p:cNvSpPr/>
          <p:nvPr/>
        </p:nvSpPr>
        <p:spPr>
          <a:xfrm>
            <a:off x="9658261" y="2215456"/>
            <a:ext cx="1393299" cy="333345"/>
          </a:xfrm>
          <a:prstGeom prst="roundRect">
            <a:avLst>
              <a:gd name="adj" fmla="val 50000"/>
            </a:avLst>
          </a:prstGeom>
          <a:solidFill>
            <a:srgbClr val="E4610F"/>
          </a:solidFill>
          <a:ln/>
        </p:spPr>
        <p:txBody>
          <a:bodyPr/>
          <a:lstStyle/>
          <a:p>
            <a:endParaRPr lang="en-US"/>
          </a:p>
        </p:txBody>
      </p:sp>
      <p:sp>
        <p:nvSpPr>
          <p:cNvPr id="12" name="Text 9"/>
          <p:cNvSpPr/>
          <p:nvPr/>
        </p:nvSpPr>
        <p:spPr>
          <a:xfrm>
            <a:off x="9810661" y="2301181"/>
            <a:ext cx="1164699" cy="199995"/>
          </a:xfrm>
          <a:prstGeom prst="rect">
            <a:avLst/>
          </a:prstGeom>
          <a:noFill/>
          <a:ln/>
        </p:spPr>
        <p:txBody>
          <a:bodyPr wrap="square" lIns="25400" tIns="25400" rIns="25400" bIns="25400" rtlCol="0" anchor="t">
            <a:normAutofit fontScale="92500" lnSpcReduction="10000"/>
          </a:bodyPr>
          <a:lstStyle/>
          <a:p>
            <a:pPr marL="0" indent="0" algn="l">
              <a:lnSpc>
                <a:spcPct val="85859"/>
              </a:lnSpc>
              <a:buNone/>
            </a:pPr>
            <a:r>
              <a:rPr lang="en-US" sz="1275" b="1" kern="0" spc="150" dirty="0">
                <a:solidFill>
                  <a:srgbClr val="FFFFFF"/>
                </a:solidFill>
                <a:latin typeface="Roboto" pitchFamily="34" charset="0"/>
                <a:ea typeface="Roboto" pitchFamily="34" charset="-122"/>
                <a:cs typeface="Roboto" pitchFamily="34" charset="-120"/>
              </a:rPr>
              <a:t>IMPORTANT</a:t>
            </a:r>
            <a:endParaRPr lang="en-US" sz="1275" dirty="0"/>
          </a:p>
        </p:txBody>
      </p:sp>
      <p:sp>
        <p:nvSpPr>
          <p:cNvPr id="13" name="Text 10"/>
          <p:cNvSpPr/>
          <p:nvPr/>
        </p:nvSpPr>
        <p:spPr>
          <a:xfrm>
            <a:off x="9658261" y="2739271"/>
            <a:ext cx="7220927" cy="1156811"/>
          </a:xfrm>
          <a:prstGeom prst="rect">
            <a:avLst/>
          </a:prstGeom>
          <a:noFill/>
          <a:ln/>
        </p:spPr>
        <p:txBody>
          <a:bodyPr wrap="square" lIns="25400" tIns="25400" rIns="25400" bIns="25400" rtlCol="0" anchor="t">
            <a:normAutofit lnSpcReduction="10000"/>
          </a:bodyPr>
          <a:lstStyle/>
          <a:p>
            <a:pPr marL="0" indent="0" algn="l">
              <a:lnSpc>
                <a:spcPct val="123113"/>
              </a:lnSpc>
              <a:buNone/>
            </a:pPr>
            <a:r>
              <a:rPr lang="en-US" sz="2025" dirty="0">
                <a:solidFill>
                  <a:srgbClr val="FFFFFF"/>
                </a:solidFill>
                <a:latin typeface="Roboto" pitchFamily="34" charset="0"/>
                <a:ea typeface="Roboto" pitchFamily="34" charset="-122"/>
                <a:cs typeface="Roboto" pitchFamily="34" charset="-120"/>
              </a:rPr>
              <a:t>For these sales specifically, consultant remuneration </a:t>
            </a:r>
            <a:r>
              <a:rPr lang="en-US" sz="2025" b="1" dirty="0">
                <a:solidFill>
                  <a:srgbClr val="F2933F"/>
                </a:solidFill>
                <a:latin typeface="Roboto" pitchFamily="34" charset="0"/>
                <a:ea typeface="Roboto" pitchFamily="34" charset="-122"/>
                <a:cs typeface="Roboto" pitchFamily="34" charset="-120"/>
              </a:rPr>
              <a:t>will not </a:t>
            </a:r>
            <a:r>
              <a:rPr lang="en-US" sz="2025" dirty="0">
                <a:solidFill>
                  <a:srgbClr val="FFFFFF"/>
                </a:solidFill>
                <a:latin typeface="Roboto" pitchFamily="34" charset="0"/>
                <a:ea typeface="Roboto" pitchFamily="34" charset="-122"/>
                <a:cs typeface="Roboto" pitchFamily="34" charset="-120"/>
              </a:rPr>
              <a:t>be 50% of actual broker commission. It will be </a:t>
            </a:r>
            <a:r>
              <a:rPr lang="en-US" sz="2025" b="1" dirty="0">
                <a:solidFill>
                  <a:srgbClr val="35CDB4"/>
                </a:solidFill>
                <a:latin typeface="Roboto" pitchFamily="34" charset="0"/>
                <a:ea typeface="Roboto" pitchFamily="34" charset="-122"/>
                <a:cs typeface="Roboto" pitchFamily="34" charset="-120"/>
              </a:rPr>
              <a:t>50% of the theoretical Group Life scales </a:t>
            </a:r>
            <a:r>
              <a:rPr lang="en-US" sz="2025" dirty="0">
                <a:solidFill>
                  <a:srgbClr val="FFFFFF"/>
                </a:solidFill>
                <a:latin typeface="Roboto" pitchFamily="34" charset="0"/>
                <a:ea typeface="Roboto" pitchFamily="34" charset="-122"/>
                <a:cs typeface="Roboto" pitchFamily="34" charset="-120"/>
              </a:rPr>
              <a:t>from the previous slide.</a:t>
            </a:r>
            <a:endParaRPr lang="en-US" sz="2025" dirty="0"/>
          </a:p>
        </p:txBody>
      </p:sp>
      <p:sp>
        <p:nvSpPr>
          <p:cNvPr id="14" name="Text 11"/>
          <p:cNvSpPr/>
          <p:nvPr/>
        </p:nvSpPr>
        <p:spPr>
          <a:xfrm>
            <a:off x="9658261" y="4067473"/>
            <a:ext cx="7220927" cy="673179"/>
          </a:xfrm>
          <a:prstGeom prst="rect">
            <a:avLst/>
          </a:prstGeom>
          <a:noFill/>
          <a:ln/>
        </p:spPr>
        <p:txBody>
          <a:bodyPr wrap="square" lIns="25400" tIns="25400" rIns="25400" bIns="25400" rtlCol="0" anchor="t">
            <a:normAutofit lnSpcReduction="10000"/>
          </a:bodyPr>
          <a:lstStyle/>
          <a:p>
            <a:pPr marL="0" indent="0" algn="l">
              <a:lnSpc>
                <a:spcPct val="123519"/>
              </a:lnSpc>
              <a:buNone/>
            </a:pPr>
            <a:r>
              <a:rPr lang="en-US" sz="1725" dirty="0">
                <a:solidFill>
                  <a:srgbClr val="CDBCD8"/>
                </a:solidFill>
                <a:latin typeface="Roboto" pitchFamily="34" charset="0"/>
                <a:ea typeface="Roboto" pitchFamily="34" charset="-122"/>
                <a:cs typeface="Roboto" pitchFamily="34" charset="-120"/>
              </a:rPr>
              <a:t>This may be revised in future, but any change would need a direct flow-through to the premium payable.</a:t>
            </a:r>
            <a:endParaRPr lang="en-US" sz="1725" dirty="0"/>
          </a:p>
        </p:txBody>
      </p:sp>
      <p:pic>
        <p:nvPicPr>
          <p:cNvPr id="15" name="Image 0" descr="preencoded.png">
            <a:extLst>
              <a:ext uri="{FF2B5EF4-FFF2-40B4-BE49-F238E27FC236}">
                <a16:creationId xmlns:a16="http://schemas.microsoft.com/office/drawing/2014/main" id="{2198E6ED-3CD4-E266-3082-2524DB45EF53}"/>
              </a:ext>
            </a:extLst>
          </p:cNvPr>
          <p:cNvPicPr>
            <a:picLocks noChangeAspect="1"/>
          </p:cNvPicPr>
          <p:nvPr/>
        </p:nvPicPr>
        <p:blipFill>
          <a:blip r:embed="rId3"/>
          <a:srcRect l="21" t="67396"/>
          <a:stretch>
            <a:fillRect/>
          </a:stretch>
        </p:blipFill>
        <p:spPr>
          <a:xfrm>
            <a:off x="0" y="6933073"/>
            <a:ext cx="18291842" cy="3353927"/>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l="21" t="67396"/>
          <a:stretch>
            <a:fillRect/>
          </a:stretch>
        </p:blipFill>
        <p:spPr>
          <a:xfrm>
            <a:off x="0" y="6933073"/>
            <a:ext cx="18291842" cy="3353927"/>
          </a:xfrm>
          <a:prstGeom prst="rect">
            <a:avLst/>
          </a:prstGeom>
        </p:spPr>
      </p:pic>
      <p:sp>
        <p:nvSpPr>
          <p:cNvPr id="3" name="Text 0"/>
          <p:cNvSpPr/>
          <p:nvPr/>
        </p:nvSpPr>
        <p:spPr>
          <a:xfrm>
            <a:off x="1238191" y="628650"/>
            <a:ext cx="17392782" cy="266700"/>
          </a:xfrm>
          <a:prstGeom prst="rect">
            <a:avLst/>
          </a:prstGeom>
          <a:noFill/>
          <a:ln/>
        </p:spPr>
        <p:txBody>
          <a:bodyPr wrap="square" lIns="25400" tIns="25400" rIns="25400" bIns="25400" rtlCol="0" anchor="t">
            <a:normAutofit lnSpcReduction="10000"/>
          </a:bodyPr>
          <a:lstStyle/>
          <a:p>
            <a:pPr marL="0" indent="0" algn="l">
              <a:lnSpc>
                <a:spcPct val="85106"/>
              </a:lnSpc>
              <a:buNone/>
            </a:pPr>
            <a:r>
              <a:rPr lang="en-US" sz="1800" b="1" kern="0" spc="300" dirty="0">
                <a:solidFill>
                  <a:srgbClr val="1E9384"/>
                </a:solidFill>
                <a:latin typeface="Roboto" pitchFamily="34" charset="0"/>
                <a:ea typeface="Roboto" pitchFamily="34" charset="-122"/>
                <a:cs typeface="Roboto" pitchFamily="34" charset="-120"/>
              </a:rPr>
              <a:t>CONSULTANT REMUNERATION</a:t>
            </a:r>
            <a:endParaRPr lang="en-US" sz="1800" dirty="0"/>
          </a:p>
        </p:txBody>
      </p:sp>
      <p:sp>
        <p:nvSpPr>
          <p:cNvPr id="4" name="Text 1"/>
          <p:cNvSpPr/>
          <p:nvPr/>
        </p:nvSpPr>
        <p:spPr>
          <a:xfrm>
            <a:off x="1238191" y="971550"/>
            <a:ext cx="17392782" cy="558165"/>
          </a:xfrm>
          <a:prstGeom prst="rect">
            <a:avLst/>
          </a:prstGeom>
          <a:noFill/>
          <a:ln/>
        </p:spPr>
        <p:txBody>
          <a:bodyPr wrap="square" lIns="25400" tIns="25400" rIns="25400" bIns="25400" rtlCol="0" anchor="t">
            <a:normAutofit/>
          </a:bodyPr>
          <a:lstStyle/>
          <a:p>
            <a:pPr marL="0" indent="0" algn="l">
              <a:lnSpc>
                <a:spcPct val="82727"/>
              </a:lnSpc>
              <a:buNone/>
            </a:pPr>
            <a:r>
              <a:rPr lang="en-US" sz="3900" b="1" kern="0" spc="-37" dirty="0">
                <a:solidFill>
                  <a:srgbClr val="442359"/>
                </a:solidFill>
                <a:latin typeface="Dosis" pitchFamily="34" charset="0"/>
                <a:ea typeface="Dosis" pitchFamily="34" charset="-122"/>
                <a:cs typeface="Dosis" pitchFamily="34" charset="-120"/>
              </a:rPr>
              <a:t>Retail life</a:t>
            </a:r>
            <a:endParaRPr lang="en-US" sz="3900" dirty="0"/>
          </a:p>
        </p:txBody>
      </p:sp>
      <p:sp>
        <p:nvSpPr>
          <p:cNvPr id="5" name="Text 2"/>
          <p:cNvSpPr/>
          <p:nvPr/>
        </p:nvSpPr>
        <p:spPr>
          <a:xfrm>
            <a:off x="1238191" y="1529655"/>
            <a:ext cx="17392782" cy="398145"/>
          </a:xfrm>
          <a:prstGeom prst="rect">
            <a:avLst/>
          </a:prstGeom>
          <a:noFill/>
          <a:ln/>
        </p:spPr>
        <p:txBody>
          <a:bodyPr wrap="square" lIns="25400" tIns="25400" rIns="25400" bIns="25400" rtlCol="0" anchor="t">
            <a:normAutofit/>
          </a:bodyPr>
          <a:lstStyle/>
          <a:p>
            <a:pPr marL="0" indent="0" algn="l">
              <a:lnSpc>
                <a:spcPct val="118868"/>
              </a:lnSpc>
              <a:buNone/>
            </a:pPr>
            <a:r>
              <a:rPr lang="en-US" sz="2025" dirty="0">
                <a:solidFill>
                  <a:srgbClr val="4A4452"/>
                </a:solidFill>
                <a:latin typeface="Roboto" pitchFamily="34" charset="0"/>
                <a:ea typeface="Roboto" pitchFamily="34" charset="-122"/>
                <a:cs typeface="Roboto" pitchFamily="34" charset="-120"/>
              </a:rPr>
              <a:t>Not promoted, but available on demand.</a:t>
            </a:r>
            <a:endParaRPr lang="en-US" sz="2025" dirty="0"/>
          </a:p>
        </p:txBody>
      </p:sp>
      <p:sp>
        <p:nvSpPr>
          <p:cNvPr id="6" name="Shape 3"/>
          <p:cNvSpPr/>
          <p:nvPr/>
        </p:nvSpPr>
        <p:spPr>
          <a:xfrm>
            <a:off x="1238191" y="2213491"/>
            <a:ext cx="6969443" cy="3677960"/>
          </a:xfrm>
          <a:prstGeom prst="roundRect">
            <a:avLst>
              <a:gd name="adj" fmla="val 6215"/>
            </a:avLst>
          </a:prstGeom>
          <a:solidFill>
            <a:srgbClr val="442359"/>
          </a:solidFill>
          <a:ln/>
          <a:effectLst>
            <a:outerShdw blurRad="381000" dist="133350" dir="5400000" algn="bl" rotWithShape="0">
              <a:srgbClr val="442359">
                <a:alpha val="40000"/>
              </a:srgbClr>
            </a:outerShdw>
          </a:effectLst>
        </p:spPr>
        <p:txBody>
          <a:bodyPr/>
          <a:lstStyle/>
          <a:p>
            <a:endParaRPr lang="en-US"/>
          </a:p>
        </p:txBody>
      </p:sp>
      <p:sp>
        <p:nvSpPr>
          <p:cNvPr id="7" name="Text 4"/>
          <p:cNvSpPr/>
          <p:nvPr/>
        </p:nvSpPr>
        <p:spPr>
          <a:xfrm>
            <a:off x="1638241" y="2669441"/>
            <a:ext cx="6786277" cy="1104930"/>
          </a:xfrm>
          <a:prstGeom prst="rect">
            <a:avLst/>
          </a:prstGeom>
          <a:noFill/>
          <a:ln/>
        </p:spPr>
        <p:txBody>
          <a:bodyPr wrap="square" lIns="25400" tIns="25400" rIns="25400" bIns="25400" rtlCol="0" anchor="t">
            <a:normAutofit/>
          </a:bodyPr>
          <a:lstStyle/>
          <a:p>
            <a:pPr marL="0" indent="0" algn="l">
              <a:lnSpc>
                <a:spcPct val="79096"/>
              </a:lnSpc>
              <a:buNone/>
            </a:pPr>
            <a:r>
              <a:rPr lang="en-US" sz="8400" b="1" dirty="0">
                <a:solidFill>
                  <a:srgbClr val="35CDB4"/>
                </a:solidFill>
                <a:latin typeface="Dosis" pitchFamily="34" charset="0"/>
                <a:ea typeface="Dosis" pitchFamily="34" charset="-122"/>
                <a:cs typeface="Dosis" pitchFamily="34" charset="-120"/>
              </a:rPr>
              <a:t>25%</a:t>
            </a:r>
            <a:endParaRPr lang="en-US" sz="8400" dirty="0"/>
          </a:p>
        </p:txBody>
      </p:sp>
      <p:sp>
        <p:nvSpPr>
          <p:cNvPr id="8" name="Text 5"/>
          <p:cNvSpPr/>
          <p:nvPr/>
        </p:nvSpPr>
        <p:spPr>
          <a:xfrm>
            <a:off x="1638241" y="3850571"/>
            <a:ext cx="6786277" cy="438150"/>
          </a:xfrm>
          <a:prstGeom prst="rect">
            <a:avLst/>
          </a:prstGeom>
          <a:noFill/>
          <a:ln/>
        </p:spPr>
        <p:txBody>
          <a:bodyPr wrap="square" lIns="25400" tIns="25400" rIns="25400" bIns="25400" rtlCol="0" anchor="t">
            <a:normAutofit/>
          </a:bodyPr>
          <a:lstStyle/>
          <a:p>
            <a:pPr marL="0" indent="0" algn="l">
              <a:lnSpc>
                <a:spcPct val="120690"/>
              </a:lnSpc>
              <a:buNone/>
            </a:pPr>
            <a:r>
              <a:rPr lang="en-US" sz="2250" dirty="0">
                <a:solidFill>
                  <a:srgbClr val="FFFFFF"/>
                </a:solidFill>
                <a:latin typeface="Roboto" pitchFamily="34" charset="0"/>
                <a:ea typeface="Roboto" pitchFamily="34" charset="-122"/>
                <a:cs typeface="Roboto" pitchFamily="34" charset="-120"/>
              </a:rPr>
              <a:t>of broker commission</a:t>
            </a:r>
            <a:endParaRPr lang="en-US" sz="2250" dirty="0"/>
          </a:p>
        </p:txBody>
      </p:sp>
      <p:sp>
        <p:nvSpPr>
          <p:cNvPr id="9" name="Text 6"/>
          <p:cNvSpPr/>
          <p:nvPr/>
        </p:nvSpPr>
        <p:spPr>
          <a:xfrm>
            <a:off x="1638241" y="4441091"/>
            <a:ext cx="6354423" cy="1032510"/>
          </a:xfrm>
          <a:prstGeom prst="rect">
            <a:avLst/>
          </a:prstGeom>
          <a:noFill/>
          <a:ln/>
        </p:spPr>
        <p:txBody>
          <a:bodyPr wrap="square" lIns="25400" tIns="25400" rIns="25400" bIns="25400" rtlCol="0" anchor="t">
            <a:normAutofit lnSpcReduction="10000"/>
          </a:bodyPr>
          <a:lstStyle/>
          <a:p>
            <a:pPr marL="0" indent="0" algn="l">
              <a:lnSpc>
                <a:spcPct val="123404"/>
              </a:lnSpc>
              <a:buNone/>
            </a:pPr>
            <a:r>
              <a:rPr lang="en-US" sz="1800" dirty="0">
                <a:solidFill>
                  <a:srgbClr val="CDBCD8"/>
                </a:solidFill>
                <a:latin typeface="Roboto" pitchFamily="34" charset="0"/>
                <a:ea typeface="Roboto" pitchFamily="34" charset="-122"/>
                <a:cs typeface="Roboto" pitchFamily="34" charset="-120"/>
              </a:rPr>
              <a:t>Commission set at the statutory maximum, subject to clawback. Structure and timing follow the terms agreed per broker.</a:t>
            </a:r>
            <a:endParaRPr lang="en-US" sz="1800" dirty="0"/>
          </a:p>
        </p:txBody>
      </p:sp>
      <p:sp>
        <p:nvSpPr>
          <p:cNvPr id="10" name="Shape 7"/>
          <p:cNvSpPr/>
          <p:nvPr/>
        </p:nvSpPr>
        <p:spPr>
          <a:xfrm>
            <a:off x="8531424" y="2213491"/>
            <a:ext cx="8518386" cy="1265694"/>
          </a:xfrm>
          <a:prstGeom prst="roundRect">
            <a:avLst>
              <a:gd name="adj" fmla="val 13546"/>
            </a:avLst>
          </a:prstGeom>
          <a:solidFill>
            <a:srgbClr val="FFFFFF"/>
          </a:solidFill>
          <a:ln/>
          <a:effectLst>
            <a:outerShdw blurRad="209550" dist="57150" dir="5400000" algn="bl" rotWithShape="0">
              <a:srgbClr val="28193C">
                <a:alpha val="16000"/>
              </a:srgbClr>
            </a:outerShdw>
          </a:effectLst>
        </p:spPr>
        <p:txBody>
          <a:bodyPr/>
          <a:lstStyle/>
          <a:p>
            <a:endParaRPr lang="en-US"/>
          </a:p>
        </p:txBody>
      </p:sp>
      <p:sp>
        <p:nvSpPr>
          <p:cNvPr id="11" name="Shape 8"/>
          <p:cNvSpPr/>
          <p:nvPr/>
        </p:nvSpPr>
        <p:spPr>
          <a:xfrm>
            <a:off x="8531424" y="3473470"/>
            <a:ext cx="8518386" cy="9525"/>
          </a:xfrm>
          <a:prstGeom prst="rect">
            <a:avLst/>
          </a:prstGeom>
          <a:solidFill>
            <a:srgbClr val="E6E3EC"/>
          </a:solidFill>
          <a:ln/>
        </p:spPr>
        <p:txBody>
          <a:bodyPr/>
          <a:lstStyle/>
          <a:p>
            <a:endParaRPr lang="en-US"/>
          </a:p>
        </p:txBody>
      </p:sp>
      <p:sp>
        <p:nvSpPr>
          <p:cNvPr id="12" name="Shape 9"/>
          <p:cNvSpPr/>
          <p:nvPr/>
        </p:nvSpPr>
        <p:spPr>
          <a:xfrm>
            <a:off x="8531424" y="2213491"/>
            <a:ext cx="8518386" cy="9525"/>
          </a:xfrm>
          <a:prstGeom prst="rect">
            <a:avLst/>
          </a:prstGeom>
          <a:solidFill>
            <a:srgbClr val="E6E3EC"/>
          </a:solidFill>
          <a:ln/>
        </p:spPr>
        <p:txBody>
          <a:bodyPr/>
          <a:lstStyle/>
          <a:p>
            <a:endParaRPr lang="en-US"/>
          </a:p>
        </p:txBody>
      </p:sp>
      <p:sp>
        <p:nvSpPr>
          <p:cNvPr id="13" name="Shape 10"/>
          <p:cNvSpPr/>
          <p:nvPr/>
        </p:nvSpPr>
        <p:spPr>
          <a:xfrm>
            <a:off x="8531424" y="2213491"/>
            <a:ext cx="57150" cy="1265694"/>
          </a:xfrm>
          <a:prstGeom prst="rect">
            <a:avLst/>
          </a:prstGeom>
          <a:solidFill>
            <a:srgbClr val="1E9384"/>
          </a:solidFill>
          <a:ln/>
        </p:spPr>
        <p:txBody>
          <a:bodyPr/>
          <a:lstStyle/>
          <a:p>
            <a:endParaRPr lang="en-US"/>
          </a:p>
        </p:txBody>
      </p:sp>
      <p:sp>
        <p:nvSpPr>
          <p:cNvPr id="14" name="Shape 11"/>
          <p:cNvSpPr/>
          <p:nvPr/>
        </p:nvSpPr>
        <p:spPr>
          <a:xfrm>
            <a:off x="17044095" y="2213491"/>
            <a:ext cx="9525" cy="1265694"/>
          </a:xfrm>
          <a:prstGeom prst="rect">
            <a:avLst/>
          </a:prstGeom>
          <a:solidFill>
            <a:srgbClr val="E6E3EC"/>
          </a:solidFill>
          <a:ln/>
        </p:spPr>
        <p:txBody>
          <a:bodyPr/>
          <a:lstStyle/>
          <a:p>
            <a:endParaRPr lang="en-US"/>
          </a:p>
        </p:txBody>
      </p:sp>
      <p:sp>
        <p:nvSpPr>
          <p:cNvPr id="15" name="Text 12"/>
          <p:cNvSpPr/>
          <p:nvPr/>
        </p:nvSpPr>
        <p:spPr>
          <a:xfrm>
            <a:off x="8912364" y="2485847"/>
            <a:ext cx="8588734" cy="341888"/>
          </a:xfrm>
          <a:prstGeom prst="rect">
            <a:avLst/>
          </a:prstGeom>
          <a:noFill/>
          <a:ln/>
        </p:spPr>
        <p:txBody>
          <a:bodyPr wrap="square" lIns="25400" tIns="25400" rIns="25400" bIns="25400" rtlCol="0" anchor="t">
            <a:normAutofit/>
          </a:bodyPr>
          <a:lstStyle/>
          <a:p>
            <a:pPr marL="0" indent="0" algn="l">
              <a:lnSpc>
                <a:spcPct val="87158"/>
              </a:lnSpc>
              <a:buNone/>
            </a:pPr>
            <a:r>
              <a:rPr lang="en-US" sz="2175" b="1" dirty="0">
                <a:solidFill>
                  <a:srgbClr val="442359"/>
                </a:solidFill>
                <a:latin typeface="Dosis" pitchFamily="34" charset="0"/>
                <a:ea typeface="Dosis" pitchFamily="34" charset="-122"/>
                <a:cs typeface="Dosis" pitchFamily="34" charset="-120"/>
              </a:rPr>
              <a:t>Debit order business</a:t>
            </a:r>
            <a:endParaRPr lang="en-US" sz="2175" dirty="0"/>
          </a:p>
        </p:txBody>
      </p:sp>
      <p:sp>
        <p:nvSpPr>
          <p:cNvPr id="16" name="Text 13"/>
          <p:cNvSpPr/>
          <p:nvPr/>
        </p:nvSpPr>
        <p:spPr>
          <a:xfrm>
            <a:off x="8912364" y="2875359"/>
            <a:ext cx="8588734" cy="369570"/>
          </a:xfrm>
          <a:prstGeom prst="rect">
            <a:avLst/>
          </a:prstGeom>
          <a:noFill/>
          <a:ln/>
        </p:spPr>
        <p:txBody>
          <a:bodyPr wrap="square" lIns="25400" tIns="25400" rIns="25400" bIns="25400" rtlCol="0" anchor="t">
            <a:normAutofit/>
          </a:bodyPr>
          <a:lstStyle/>
          <a:p>
            <a:pPr marL="0" indent="0" algn="l">
              <a:lnSpc>
                <a:spcPct val="123404"/>
              </a:lnSpc>
              <a:buNone/>
            </a:pPr>
            <a:r>
              <a:rPr lang="en-US" sz="1800" dirty="0">
                <a:solidFill>
                  <a:srgbClr val="4A4452"/>
                </a:solidFill>
                <a:latin typeface="Roboto" pitchFamily="34" charset="0"/>
                <a:ea typeface="Roboto" pitchFamily="34" charset="-122"/>
                <a:cs typeface="Roboto" pitchFamily="34" charset="-120"/>
              </a:rPr>
              <a:t>Paid as and when premiums are collected.</a:t>
            </a:r>
            <a:endParaRPr lang="en-US" sz="1800" dirty="0"/>
          </a:p>
        </p:txBody>
      </p:sp>
      <p:sp>
        <p:nvSpPr>
          <p:cNvPr id="17" name="Shape 14"/>
          <p:cNvSpPr/>
          <p:nvPr/>
        </p:nvSpPr>
        <p:spPr>
          <a:xfrm>
            <a:off x="8531424" y="3688675"/>
            <a:ext cx="8518386" cy="1265694"/>
          </a:xfrm>
          <a:prstGeom prst="roundRect">
            <a:avLst>
              <a:gd name="adj" fmla="val 13546"/>
            </a:avLst>
          </a:prstGeom>
          <a:solidFill>
            <a:srgbClr val="FFFFFF"/>
          </a:solidFill>
          <a:ln/>
          <a:effectLst>
            <a:outerShdw blurRad="209550" dist="57150" dir="5400000" algn="bl" rotWithShape="0">
              <a:srgbClr val="28193C">
                <a:alpha val="16000"/>
              </a:srgbClr>
            </a:outerShdw>
          </a:effectLst>
        </p:spPr>
        <p:txBody>
          <a:bodyPr/>
          <a:lstStyle/>
          <a:p>
            <a:endParaRPr lang="en-US"/>
          </a:p>
        </p:txBody>
      </p:sp>
      <p:sp>
        <p:nvSpPr>
          <p:cNvPr id="18" name="Shape 15"/>
          <p:cNvSpPr/>
          <p:nvPr/>
        </p:nvSpPr>
        <p:spPr>
          <a:xfrm>
            <a:off x="8531424" y="4948654"/>
            <a:ext cx="8518386" cy="9525"/>
          </a:xfrm>
          <a:prstGeom prst="rect">
            <a:avLst/>
          </a:prstGeom>
          <a:solidFill>
            <a:srgbClr val="E6E3EC"/>
          </a:solidFill>
          <a:ln/>
        </p:spPr>
        <p:txBody>
          <a:bodyPr/>
          <a:lstStyle/>
          <a:p>
            <a:endParaRPr lang="en-US"/>
          </a:p>
        </p:txBody>
      </p:sp>
      <p:sp>
        <p:nvSpPr>
          <p:cNvPr id="19" name="Shape 16"/>
          <p:cNvSpPr/>
          <p:nvPr/>
        </p:nvSpPr>
        <p:spPr>
          <a:xfrm>
            <a:off x="8531424" y="3688675"/>
            <a:ext cx="8518386" cy="9525"/>
          </a:xfrm>
          <a:prstGeom prst="rect">
            <a:avLst/>
          </a:prstGeom>
          <a:solidFill>
            <a:srgbClr val="E6E3EC"/>
          </a:solidFill>
          <a:ln/>
        </p:spPr>
        <p:txBody>
          <a:bodyPr/>
          <a:lstStyle/>
          <a:p>
            <a:endParaRPr lang="en-US"/>
          </a:p>
        </p:txBody>
      </p:sp>
      <p:sp>
        <p:nvSpPr>
          <p:cNvPr id="20" name="Shape 17"/>
          <p:cNvSpPr/>
          <p:nvPr/>
        </p:nvSpPr>
        <p:spPr>
          <a:xfrm>
            <a:off x="8531424" y="3688675"/>
            <a:ext cx="57150" cy="1265694"/>
          </a:xfrm>
          <a:prstGeom prst="rect">
            <a:avLst/>
          </a:prstGeom>
          <a:solidFill>
            <a:srgbClr val="E4610F"/>
          </a:solidFill>
          <a:ln/>
        </p:spPr>
        <p:txBody>
          <a:bodyPr/>
          <a:lstStyle/>
          <a:p>
            <a:endParaRPr lang="en-US"/>
          </a:p>
        </p:txBody>
      </p:sp>
      <p:sp>
        <p:nvSpPr>
          <p:cNvPr id="21" name="Shape 18"/>
          <p:cNvSpPr/>
          <p:nvPr/>
        </p:nvSpPr>
        <p:spPr>
          <a:xfrm>
            <a:off x="17044095" y="3688675"/>
            <a:ext cx="9525" cy="1265694"/>
          </a:xfrm>
          <a:prstGeom prst="rect">
            <a:avLst/>
          </a:prstGeom>
          <a:solidFill>
            <a:srgbClr val="E6E3EC"/>
          </a:solidFill>
          <a:ln/>
        </p:spPr>
        <p:txBody>
          <a:bodyPr/>
          <a:lstStyle/>
          <a:p>
            <a:endParaRPr lang="en-US"/>
          </a:p>
        </p:txBody>
      </p:sp>
      <p:sp>
        <p:nvSpPr>
          <p:cNvPr id="22" name="Text 19"/>
          <p:cNvSpPr/>
          <p:nvPr/>
        </p:nvSpPr>
        <p:spPr>
          <a:xfrm>
            <a:off x="8912364" y="3961031"/>
            <a:ext cx="8588734" cy="341888"/>
          </a:xfrm>
          <a:prstGeom prst="rect">
            <a:avLst/>
          </a:prstGeom>
          <a:noFill/>
          <a:ln/>
        </p:spPr>
        <p:txBody>
          <a:bodyPr wrap="square" lIns="25400" tIns="25400" rIns="25400" bIns="25400" rtlCol="0" anchor="t">
            <a:normAutofit/>
          </a:bodyPr>
          <a:lstStyle/>
          <a:p>
            <a:pPr marL="0" indent="0" algn="l">
              <a:lnSpc>
                <a:spcPct val="87158"/>
              </a:lnSpc>
              <a:buNone/>
            </a:pPr>
            <a:r>
              <a:rPr lang="en-US" sz="2175" b="1" dirty="0">
                <a:solidFill>
                  <a:srgbClr val="442359"/>
                </a:solidFill>
                <a:latin typeface="Dosis" pitchFamily="34" charset="0"/>
                <a:ea typeface="Dosis" pitchFamily="34" charset="-122"/>
                <a:cs typeface="Dosis" pitchFamily="34" charset="-120"/>
              </a:rPr>
              <a:t>Stop order business</a:t>
            </a:r>
            <a:endParaRPr lang="en-US" sz="2175" dirty="0"/>
          </a:p>
        </p:txBody>
      </p:sp>
      <p:sp>
        <p:nvSpPr>
          <p:cNvPr id="23" name="Text 20"/>
          <p:cNvSpPr/>
          <p:nvPr/>
        </p:nvSpPr>
        <p:spPr>
          <a:xfrm>
            <a:off x="8912364" y="4350544"/>
            <a:ext cx="8588734" cy="369570"/>
          </a:xfrm>
          <a:prstGeom prst="rect">
            <a:avLst/>
          </a:prstGeom>
          <a:noFill/>
          <a:ln/>
        </p:spPr>
        <p:txBody>
          <a:bodyPr wrap="square" lIns="25400" tIns="25400" rIns="25400" bIns="25400" rtlCol="0" anchor="t">
            <a:normAutofit/>
          </a:bodyPr>
          <a:lstStyle/>
          <a:p>
            <a:pPr marL="0" indent="0" algn="l">
              <a:lnSpc>
                <a:spcPct val="123404"/>
              </a:lnSpc>
              <a:buNone/>
            </a:pPr>
            <a:r>
              <a:rPr lang="en-US" sz="1800" dirty="0">
                <a:solidFill>
                  <a:srgbClr val="4A4452"/>
                </a:solidFill>
                <a:latin typeface="Roboto" pitchFamily="34" charset="0"/>
                <a:ea typeface="Roboto" pitchFamily="34" charset="-122"/>
                <a:cs typeface="Roboto" pitchFamily="34" charset="-120"/>
              </a:rPr>
              <a:t>Paid upfront, with some retention.</a:t>
            </a:r>
            <a:endParaRPr lang="en-US" sz="1800" dirty="0"/>
          </a:p>
        </p:txBody>
      </p:sp>
      <p:sp>
        <p:nvSpPr>
          <p:cNvPr id="24" name="Shape 21"/>
          <p:cNvSpPr/>
          <p:nvPr/>
        </p:nvSpPr>
        <p:spPr>
          <a:xfrm>
            <a:off x="8531424" y="5163860"/>
            <a:ext cx="8518386" cy="727591"/>
          </a:xfrm>
          <a:prstGeom prst="roundRect">
            <a:avLst>
              <a:gd name="adj" fmla="val 20946"/>
            </a:avLst>
          </a:prstGeom>
          <a:solidFill>
            <a:srgbClr val="F5F3F7"/>
          </a:solidFill>
          <a:ln/>
        </p:spPr>
        <p:txBody>
          <a:bodyPr/>
          <a:lstStyle/>
          <a:p>
            <a:endParaRPr lang="en-US"/>
          </a:p>
        </p:txBody>
      </p:sp>
      <p:sp>
        <p:nvSpPr>
          <p:cNvPr id="25" name="Shape 22"/>
          <p:cNvSpPr/>
          <p:nvPr/>
        </p:nvSpPr>
        <p:spPr>
          <a:xfrm>
            <a:off x="8798064" y="5470506"/>
            <a:ext cx="114300" cy="114300"/>
          </a:xfrm>
          <a:prstGeom prst="ellipse">
            <a:avLst/>
          </a:prstGeom>
          <a:solidFill>
            <a:srgbClr val="1E9384"/>
          </a:solidFill>
          <a:ln/>
        </p:spPr>
        <p:txBody>
          <a:bodyPr/>
          <a:lstStyle/>
          <a:p>
            <a:endParaRPr lang="en-US"/>
          </a:p>
        </p:txBody>
      </p:sp>
      <p:sp>
        <p:nvSpPr>
          <p:cNvPr id="26" name="Text 23"/>
          <p:cNvSpPr/>
          <p:nvPr/>
        </p:nvSpPr>
        <p:spPr>
          <a:xfrm>
            <a:off x="9064705" y="5373351"/>
            <a:ext cx="5659226" cy="346710"/>
          </a:xfrm>
          <a:prstGeom prst="rect">
            <a:avLst/>
          </a:prstGeom>
          <a:noFill/>
          <a:ln/>
        </p:spPr>
        <p:txBody>
          <a:bodyPr wrap="square" lIns="25400" tIns="25400" rIns="25400" bIns="25400" rtlCol="0" anchor="t">
            <a:normAutofit lnSpcReduction="10000"/>
          </a:bodyPr>
          <a:lstStyle/>
          <a:p>
            <a:pPr marL="0" indent="0" algn="l">
              <a:lnSpc>
                <a:spcPct val="114894"/>
              </a:lnSpc>
              <a:buNone/>
            </a:pPr>
            <a:r>
              <a:rPr lang="en-US" sz="1800" dirty="0">
                <a:solidFill>
                  <a:srgbClr val="4A4452"/>
                </a:solidFill>
                <a:latin typeface="Roboto" pitchFamily="34" charset="0"/>
                <a:ea typeface="Roboto" pitchFamily="34" charset="-122"/>
                <a:cs typeface="Roboto" pitchFamily="34" charset="-120"/>
              </a:rPr>
              <a:t>All subject to discussion during broker contracting.</a:t>
            </a:r>
            <a:endParaRPr lang="en-US" sz="1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442359"/>
        </a:solidFill>
        <a:effectLst/>
      </p:bgPr>
    </p:bg>
    <p:spTree>
      <p:nvGrpSpPr>
        <p:cNvPr id="1" name=""/>
        <p:cNvGrpSpPr/>
        <p:nvPr/>
      </p:nvGrpSpPr>
      <p:grpSpPr>
        <a:xfrm>
          <a:off x="0" y="0"/>
          <a:ext cx="0" cy="0"/>
          <a:chOff x="0" y="0"/>
          <a:chExt cx="0" cy="0"/>
        </a:xfrm>
      </p:grpSpPr>
      <p:sp>
        <p:nvSpPr>
          <p:cNvPr id="2" name="Shape 0"/>
          <p:cNvSpPr/>
          <p:nvPr/>
        </p:nvSpPr>
        <p:spPr>
          <a:xfrm>
            <a:off x="14382780" y="-1428750"/>
            <a:ext cx="5333970" cy="5333970"/>
          </a:xfrm>
          <a:prstGeom prst="ellipse">
            <a:avLst/>
          </a:prstGeom>
          <a:ln w="254000">
            <a:solidFill>
              <a:srgbClr val="35CDB4">
                <a:alpha val="10000"/>
              </a:srgbClr>
            </a:solidFill>
            <a:prstDash val="solid"/>
          </a:ln>
        </p:spPr>
        <p:txBody>
          <a:bodyPr/>
          <a:lstStyle/>
          <a:p>
            <a:endParaRPr lang="en-US"/>
          </a:p>
        </p:txBody>
      </p:sp>
      <p:sp>
        <p:nvSpPr>
          <p:cNvPr id="3" name="Shape 1"/>
          <p:cNvSpPr/>
          <p:nvPr/>
        </p:nvSpPr>
        <p:spPr>
          <a:xfrm>
            <a:off x="15240120" y="2095441"/>
            <a:ext cx="2381191" cy="2381191"/>
          </a:xfrm>
          <a:prstGeom prst="ellipse">
            <a:avLst/>
          </a:prstGeom>
          <a:ln w="254000">
            <a:solidFill>
              <a:srgbClr val="F2933F">
                <a:alpha val="13000"/>
              </a:srgbClr>
            </a:solidFill>
            <a:prstDash val="solid"/>
          </a:ln>
        </p:spPr>
        <p:txBody>
          <a:bodyPr/>
          <a:lstStyle/>
          <a:p>
            <a:endParaRPr lang="en-US"/>
          </a:p>
        </p:txBody>
      </p:sp>
      <p:sp>
        <p:nvSpPr>
          <p:cNvPr id="4" name="Text 2"/>
          <p:cNvSpPr/>
          <p:nvPr/>
        </p:nvSpPr>
        <p:spPr>
          <a:xfrm>
            <a:off x="1238191" y="609540"/>
            <a:ext cx="17392782" cy="266700"/>
          </a:xfrm>
          <a:prstGeom prst="rect">
            <a:avLst/>
          </a:prstGeom>
          <a:noFill/>
          <a:ln/>
        </p:spPr>
        <p:txBody>
          <a:bodyPr wrap="square" lIns="25400" tIns="25400" rIns="25400" bIns="25400" rtlCol="0" anchor="t">
            <a:normAutofit lnSpcReduction="10000"/>
          </a:bodyPr>
          <a:lstStyle/>
          <a:p>
            <a:pPr marL="0" indent="0" algn="l">
              <a:lnSpc>
                <a:spcPct val="85106"/>
              </a:lnSpc>
              <a:buNone/>
            </a:pPr>
            <a:r>
              <a:rPr lang="en-US" sz="1800" b="1" kern="0" spc="300" dirty="0">
                <a:solidFill>
                  <a:srgbClr val="35CDB4"/>
                </a:solidFill>
                <a:latin typeface="Roboto" pitchFamily="34" charset="0"/>
                <a:ea typeface="Roboto" pitchFamily="34" charset="-122"/>
                <a:cs typeface="Roboto" pitchFamily="34" charset="-120"/>
              </a:rPr>
              <a:t>THE POSSIBLE BENEFIT</a:t>
            </a:r>
            <a:endParaRPr lang="en-US" sz="1800" dirty="0"/>
          </a:p>
        </p:txBody>
      </p:sp>
      <p:sp>
        <p:nvSpPr>
          <p:cNvPr id="5" name="Text 3"/>
          <p:cNvSpPr/>
          <p:nvPr/>
        </p:nvSpPr>
        <p:spPr>
          <a:xfrm>
            <a:off x="1238191" y="952440"/>
            <a:ext cx="17392782" cy="558165"/>
          </a:xfrm>
          <a:prstGeom prst="rect">
            <a:avLst/>
          </a:prstGeom>
          <a:noFill/>
          <a:ln/>
        </p:spPr>
        <p:txBody>
          <a:bodyPr wrap="square" lIns="25400" tIns="25400" rIns="25400" bIns="25400" rtlCol="0" anchor="t">
            <a:normAutofit/>
          </a:bodyPr>
          <a:lstStyle/>
          <a:p>
            <a:pPr marL="0" indent="0" algn="l">
              <a:lnSpc>
                <a:spcPct val="82727"/>
              </a:lnSpc>
              <a:buNone/>
            </a:pPr>
            <a:r>
              <a:rPr lang="en-US" sz="3900" b="1" kern="0" spc="-37" dirty="0">
                <a:solidFill>
                  <a:srgbClr val="FFFFFF"/>
                </a:solidFill>
                <a:latin typeface="Dosis" pitchFamily="34" charset="0"/>
                <a:ea typeface="Dosis" pitchFamily="34" charset="-122"/>
                <a:cs typeface="Dosis" pitchFamily="34" charset="-120"/>
              </a:rPr>
              <a:t>What this can add up to</a:t>
            </a:r>
            <a:endParaRPr lang="en-US" sz="3900" dirty="0"/>
          </a:p>
        </p:txBody>
      </p:sp>
      <p:sp>
        <p:nvSpPr>
          <p:cNvPr id="6" name="Shape 4"/>
          <p:cNvSpPr/>
          <p:nvPr/>
        </p:nvSpPr>
        <p:spPr>
          <a:xfrm>
            <a:off x="1238191" y="1796296"/>
            <a:ext cx="5495866" cy="1968639"/>
          </a:xfrm>
          <a:prstGeom prst="roundRect">
            <a:avLst>
              <a:gd name="adj" fmla="val 9677"/>
            </a:avLst>
          </a:prstGeom>
          <a:solidFill>
            <a:srgbClr val="FFFFFF">
              <a:alpha val="6000"/>
            </a:srgbClr>
          </a:solidFill>
          <a:ln w="5715">
            <a:solidFill>
              <a:srgbClr val="FFFFFF">
                <a:alpha val="16000"/>
              </a:srgbClr>
            </a:solidFill>
            <a:prstDash val="solid"/>
          </a:ln>
        </p:spPr>
        <p:txBody>
          <a:bodyPr/>
          <a:lstStyle/>
          <a:p>
            <a:endParaRPr lang="en-US"/>
          </a:p>
        </p:txBody>
      </p:sp>
      <p:sp>
        <p:nvSpPr>
          <p:cNvPr id="7" name="Text 5"/>
          <p:cNvSpPr/>
          <p:nvPr/>
        </p:nvSpPr>
        <p:spPr>
          <a:xfrm>
            <a:off x="1567696" y="2087761"/>
            <a:ext cx="5320540" cy="329565"/>
          </a:xfrm>
          <a:prstGeom prst="rect">
            <a:avLst/>
          </a:prstGeom>
          <a:noFill/>
          <a:ln/>
        </p:spPr>
        <p:txBody>
          <a:bodyPr wrap="square" lIns="25400" tIns="25400" rIns="25400" bIns="25400" rtlCol="0" anchor="t">
            <a:normAutofit/>
          </a:bodyPr>
          <a:lstStyle/>
          <a:p>
            <a:pPr marL="0" indent="0" algn="l">
              <a:lnSpc>
                <a:spcPct val="79365"/>
              </a:lnSpc>
              <a:buNone/>
            </a:pPr>
            <a:r>
              <a:rPr lang="en-US" sz="2250" b="1" dirty="0">
                <a:solidFill>
                  <a:srgbClr val="35CDB4"/>
                </a:solidFill>
                <a:latin typeface="Dosis" pitchFamily="34" charset="0"/>
                <a:ea typeface="Dosis" pitchFamily="34" charset="-122"/>
                <a:cs typeface="Dosis" pitchFamily="34" charset="-120"/>
              </a:rPr>
              <a:t>R20,000</a:t>
            </a:r>
            <a:r>
              <a:rPr lang="en-US" sz="1800" dirty="0">
                <a:solidFill>
                  <a:srgbClr val="E7DCED"/>
                </a:solidFill>
                <a:latin typeface="Roboto" pitchFamily="34" charset="0"/>
                <a:ea typeface="Roboto" pitchFamily="34" charset="-122"/>
                <a:cs typeface="Roboto" pitchFamily="34" charset="-120"/>
              </a:rPr>
              <a:t>/ month</a:t>
            </a:r>
            <a:endParaRPr lang="en-US" sz="2250" dirty="0"/>
          </a:p>
        </p:txBody>
      </p:sp>
      <p:sp>
        <p:nvSpPr>
          <p:cNvPr id="8" name="Text 6"/>
          <p:cNvSpPr/>
          <p:nvPr/>
        </p:nvSpPr>
        <p:spPr>
          <a:xfrm>
            <a:off x="1567696" y="2483971"/>
            <a:ext cx="5320540" cy="347692"/>
          </a:xfrm>
          <a:prstGeom prst="rect">
            <a:avLst/>
          </a:prstGeom>
          <a:noFill/>
          <a:ln/>
        </p:spPr>
        <p:txBody>
          <a:bodyPr wrap="square" lIns="25400" tIns="25400" rIns="25400" bIns="25400" rtlCol="0" anchor="t">
            <a:normAutofit lnSpcReduction="10000"/>
          </a:bodyPr>
          <a:lstStyle/>
          <a:p>
            <a:pPr marL="0" indent="0" algn="l">
              <a:lnSpc>
                <a:spcPct val="110544"/>
              </a:lnSpc>
              <a:buNone/>
            </a:pPr>
            <a:r>
              <a:rPr lang="en-US" sz="1875" dirty="0">
                <a:solidFill>
                  <a:srgbClr val="FFFFFF"/>
                </a:solidFill>
                <a:latin typeface="Roboto" pitchFamily="34" charset="0"/>
                <a:ea typeface="Roboto" pitchFamily="34" charset="-122"/>
                <a:cs typeface="Roboto" pitchFamily="34" charset="-120"/>
              </a:rPr>
              <a:t>New group premium</a:t>
            </a:r>
            <a:endParaRPr lang="en-US" sz="1875" dirty="0"/>
          </a:p>
        </p:txBody>
      </p:sp>
      <p:sp>
        <p:nvSpPr>
          <p:cNvPr id="9" name="Text 7"/>
          <p:cNvSpPr/>
          <p:nvPr/>
        </p:nvSpPr>
        <p:spPr>
          <a:xfrm>
            <a:off x="1567696" y="2860179"/>
            <a:ext cx="4981960" cy="651391"/>
          </a:xfrm>
          <a:prstGeom prst="rect">
            <a:avLst/>
          </a:prstGeom>
          <a:noFill/>
          <a:ln/>
        </p:spPr>
        <p:txBody>
          <a:bodyPr wrap="square" lIns="25400" tIns="25400" rIns="25400" bIns="25400" rtlCol="0" anchor="t">
            <a:normAutofit lnSpcReduction="10000"/>
          </a:bodyPr>
          <a:lstStyle/>
          <a:p>
            <a:pPr marL="0" indent="0" algn="l">
              <a:lnSpc>
                <a:spcPct val="119259"/>
              </a:lnSpc>
              <a:buNone/>
            </a:pPr>
            <a:r>
              <a:rPr lang="en-US" sz="1725" dirty="0">
                <a:solidFill>
                  <a:srgbClr val="CDBCD8"/>
                </a:solidFill>
                <a:latin typeface="Roboto" pitchFamily="34" charset="0"/>
                <a:ea typeface="Roboto" pitchFamily="34" charset="-122"/>
                <a:cs typeface="Roboto" pitchFamily="34" charset="-120"/>
              </a:rPr>
              <a:t>Four policies of R5k each, three new schemes and one replacement.</a:t>
            </a:r>
            <a:endParaRPr lang="en-US" sz="1725" dirty="0"/>
          </a:p>
        </p:txBody>
      </p:sp>
      <p:sp>
        <p:nvSpPr>
          <p:cNvPr id="10" name="Shape 8"/>
          <p:cNvSpPr/>
          <p:nvPr/>
        </p:nvSpPr>
        <p:spPr>
          <a:xfrm>
            <a:off x="6981676" y="1796296"/>
            <a:ext cx="5495955" cy="1968639"/>
          </a:xfrm>
          <a:prstGeom prst="roundRect">
            <a:avLst>
              <a:gd name="adj" fmla="val 9677"/>
            </a:avLst>
          </a:prstGeom>
          <a:solidFill>
            <a:srgbClr val="FFFFFF">
              <a:alpha val="6000"/>
            </a:srgbClr>
          </a:solidFill>
          <a:ln w="5715">
            <a:solidFill>
              <a:srgbClr val="FFFFFF">
                <a:alpha val="16000"/>
              </a:srgbClr>
            </a:solidFill>
            <a:prstDash val="solid"/>
          </a:ln>
        </p:spPr>
        <p:txBody>
          <a:bodyPr/>
          <a:lstStyle/>
          <a:p>
            <a:endParaRPr lang="en-US"/>
          </a:p>
        </p:txBody>
      </p:sp>
      <p:sp>
        <p:nvSpPr>
          <p:cNvPr id="11" name="Text 9"/>
          <p:cNvSpPr/>
          <p:nvPr/>
        </p:nvSpPr>
        <p:spPr>
          <a:xfrm>
            <a:off x="7311182" y="2087761"/>
            <a:ext cx="5320638" cy="329565"/>
          </a:xfrm>
          <a:prstGeom prst="rect">
            <a:avLst/>
          </a:prstGeom>
          <a:noFill/>
          <a:ln/>
        </p:spPr>
        <p:txBody>
          <a:bodyPr wrap="square" lIns="25400" tIns="25400" rIns="25400" bIns="25400" rtlCol="0" anchor="t">
            <a:normAutofit/>
          </a:bodyPr>
          <a:lstStyle/>
          <a:p>
            <a:pPr marL="0" indent="0" algn="l">
              <a:lnSpc>
                <a:spcPct val="79365"/>
              </a:lnSpc>
              <a:buNone/>
            </a:pPr>
            <a:r>
              <a:rPr lang="en-US" sz="2250" b="1" dirty="0">
                <a:solidFill>
                  <a:srgbClr val="F2933F"/>
                </a:solidFill>
                <a:latin typeface="Dosis" pitchFamily="34" charset="0"/>
                <a:ea typeface="Dosis" pitchFamily="34" charset="-122"/>
                <a:cs typeface="Dosis" pitchFamily="34" charset="-120"/>
              </a:rPr>
              <a:t>R2,000</a:t>
            </a:r>
            <a:r>
              <a:rPr lang="en-US" sz="1800" dirty="0">
                <a:solidFill>
                  <a:srgbClr val="E7DCED"/>
                </a:solidFill>
                <a:latin typeface="Roboto" pitchFamily="34" charset="0"/>
                <a:ea typeface="Roboto" pitchFamily="34" charset="-122"/>
                <a:cs typeface="Roboto" pitchFamily="34" charset="-120"/>
              </a:rPr>
              <a:t>/ month</a:t>
            </a:r>
            <a:endParaRPr lang="en-US" sz="2250" dirty="0"/>
          </a:p>
        </p:txBody>
      </p:sp>
      <p:sp>
        <p:nvSpPr>
          <p:cNvPr id="12" name="Text 10"/>
          <p:cNvSpPr/>
          <p:nvPr/>
        </p:nvSpPr>
        <p:spPr>
          <a:xfrm>
            <a:off x="7311182" y="2483971"/>
            <a:ext cx="5320638" cy="347692"/>
          </a:xfrm>
          <a:prstGeom prst="rect">
            <a:avLst/>
          </a:prstGeom>
          <a:noFill/>
          <a:ln/>
        </p:spPr>
        <p:txBody>
          <a:bodyPr wrap="square" lIns="25400" tIns="25400" rIns="25400" bIns="25400" rtlCol="0" anchor="t">
            <a:normAutofit lnSpcReduction="10000"/>
          </a:bodyPr>
          <a:lstStyle/>
          <a:p>
            <a:pPr marL="0" indent="0" algn="l">
              <a:lnSpc>
                <a:spcPct val="110544"/>
              </a:lnSpc>
              <a:buNone/>
            </a:pPr>
            <a:r>
              <a:rPr lang="en-US" sz="1875" dirty="0">
                <a:solidFill>
                  <a:srgbClr val="FFFFFF"/>
                </a:solidFill>
                <a:latin typeface="Roboto" pitchFamily="34" charset="0"/>
                <a:ea typeface="Roboto" pitchFamily="34" charset="-122"/>
                <a:cs typeface="Roboto" pitchFamily="34" charset="-120"/>
              </a:rPr>
              <a:t>Retail new business</a:t>
            </a:r>
            <a:endParaRPr lang="en-US" sz="1875" dirty="0"/>
          </a:p>
        </p:txBody>
      </p:sp>
      <p:sp>
        <p:nvSpPr>
          <p:cNvPr id="13" name="Text 11"/>
          <p:cNvSpPr/>
          <p:nvPr/>
        </p:nvSpPr>
        <p:spPr>
          <a:xfrm>
            <a:off x="7311182" y="2860179"/>
            <a:ext cx="4982052" cy="651391"/>
          </a:xfrm>
          <a:prstGeom prst="rect">
            <a:avLst/>
          </a:prstGeom>
          <a:noFill/>
          <a:ln/>
        </p:spPr>
        <p:txBody>
          <a:bodyPr wrap="square" lIns="25400" tIns="25400" rIns="25400" bIns="25400" rtlCol="0" anchor="t">
            <a:normAutofit lnSpcReduction="10000"/>
          </a:bodyPr>
          <a:lstStyle/>
          <a:p>
            <a:pPr marL="0" indent="0" algn="l">
              <a:lnSpc>
                <a:spcPct val="119259"/>
              </a:lnSpc>
              <a:buNone/>
            </a:pPr>
            <a:r>
              <a:rPr lang="en-US" sz="1725" dirty="0">
                <a:solidFill>
                  <a:srgbClr val="CDBCD8"/>
                </a:solidFill>
                <a:latin typeface="Roboto" pitchFamily="34" charset="0"/>
                <a:ea typeface="Roboto" pitchFamily="34" charset="-122"/>
                <a:cs typeface="Roboto" pitchFamily="34" charset="-120"/>
              </a:rPr>
              <a:t>Four funeral plans and one simplified-issue life plan.</a:t>
            </a:r>
            <a:endParaRPr lang="en-US" sz="1725" dirty="0"/>
          </a:p>
        </p:txBody>
      </p:sp>
      <p:sp>
        <p:nvSpPr>
          <p:cNvPr id="14" name="Shape 12"/>
          <p:cNvSpPr/>
          <p:nvPr/>
        </p:nvSpPr>
        <p:spPr>
          <a:xfrm>
            <a:off x="1238191" y="4012555"/>
            <a:ext cx="11239441" cy="1610648"/>
          </a:xfrm>
          <a:prstGeom prst="roundRect">
            <a:avLst>
              <a:gd name="adj" fmla="val 13010"/>
            </a:avLst>
          </a:prstGeom>
          <a:gradFill rotWithShape="1">
            <a:gsLst>
              <a:gs pos="0">
                <a:srgbClr val="35CDB4">
                  <a:alpha val="100000"/>
                </a:srgbClr>
              </a:gs>
              <a:gs pos="100000">
                <a:srgbClr val="1E9384">
                  <a:alpha val="100000"/>
                </a:srgbClr>
              </a:gs>
            </a:gsLst>
            <a:lin ang="2700000" scaled="0"/>
          </a:gradFill>
          <a:ln/>
          <a:effectLst>
            <a:outerShdw blurRad="381000" dist="133350" dir="5400000" algn="bl" rotWithShape="0">
              <a:srgbClr val="000000">
                <a:alpha val="40000"/>
              </a:srgbClr>
            </a:outerShdw>
          </a:effectLst>
        </p:spPr>
        <p:txBody>
          <a:bodyPr/>
          <a:lstStyle/>
          <a:p>
            <a:endParaRPr lang="en-US"/>
          </a:p>
        </p:txBody>
      </p:sp>
      <p:sp>
        <p:nvSpPr>
          <p:cNvPr id="15" name="Text 13"/>
          <p:cNvSpPr/>
          <p:nvPr/>
        </p:nvSpPr>
        <p:spPr>
          <a:xfrm>
            <a:off x="1657261" y="4298305"/>
            <a:ext cx="6714080" cy="743903"/>
          </a:xfrm>
          <a:prstGeom prst="rect">
            <a:avLst/>
          </a:prstGeom>
          <a:noFill/>
          <a:ln/>
        </p:spPr>
        <p:txBody>
          <a:bodyPr wrap="square" lIns="25400" tIns="25400" rIns="25400" bIns="25400" rtlCol="0" anchor="t">
            <a:normAutofit/>
          </a:bodyPr>
          <a:lstStyle/>
          <a:p>
            <a:pPr marL="0" indent="0" algn="l">
              <a:lnSpc>
                <a:spcPct val="74848"/>
              </a:lnSpc>
              <a:buNone/>
            </a:pPr>
            <a:r>
              <a:rPr lang="en-US" sz="5850" b="1" dirty="0">
                <a:solidFill>
                  <a:srgbClr val="0D3B34"/>
                </a:solidFill>
                <a:latin typeface="Dosis" pitchFamily="34" charset="0"/>
                <a:ea typeface="Dosis" pitchFamily="34" charset="-122"/>
                <a:cs typeface="Dosis" pitchFamily="34" charset="-120"/>
              </a:rPr>
              <a:t>~R25,000</a:t>
            </a:r>
            <a:r>
              <a:rPr lang="en-US" sz="2250" b="1" dirty="0">
                <a:solidFill>
                  <a:srgbClr val="0D3B34"/>
                </a:solidFill>
                <a:latin typeface="Dosis" pitchFamily="34" charset="0"/>
                <a:ea typeface="Dosis" pitchFamily="34" charset="-122"/>
                <a:cs typeface="Dosis" pitchFamily="34" charset="-120"/>
              </a:rPr>
              <a:t>/ month</a:t>
            </a:r>
            <a:endParaRPr lang="en-US" sz="5850" dirty="0"/>
          </a:p>
        </p:txBody>
      </p:sp>
      <p:sp>
        <p:nvSpPr>
          <p:cNvPr id="16" name="Text 14"/>
          <p:cNvSpPr/>
          <p:nvPr/>
        </p:nvSpPr>
        <p:spPr>
          <a:xfrm>
            <a:off x="1657261" y="5051703"/>
            <a:ext cx="6714080" cy="323850"/>
          </a:xfrm>
          <a:prstGeom prst="rect">
            <a:avLst/>
          </a:prstGeom>
          <a:noFill/>
          <a:ln/>
        </p:spPr>
        <p:txBody>
          <a:bodyPr wrap="square" lIns="25400" tIns="25400" rIns="25400" bIns="25400" rtlCol="0" anchor="t">
            <a:normAutofit lnSpcReduction="10000"/>
          </a:bodyPr>
          <a:lstStyle/>
          <a:p>
            <a:pPr marL="0" indent="0" algn="l">
              <a:lnSpc>
                <a:spcPct val="102041"/>
              </a:lnSpc>
              <a:buNone/>
            </a:pPr>
            <a:r>
              <a:rPr lang="en-US" sz="1875" dirty="0">
                <a:solidFill>
                  <a:srgbClr val="0D3B34"/>
                </a:solidFill>
                <a:latin typeface="Roboto" pitchFamily="34" charset="0"/>
                <a:ea typeface="Roboto" pitchFamily="34" charset="-122"/>
                <a:cs typeface="Roboto" pitchFamily="34" charset="-120"/>
              </a:rPr>
              <a:t>in extra income within one year, of which R9k is recurring.</a:t>
            </a:r>
            <a:endParaRPr lang="en-US" sz="1875" dirty="0"/>
          </a:p>
        </p:txBody>
      </p:sp>
      <p:sp>
        <p:nvSpPr>
          <p:cNvPr id="17" name="Shape 15"/>
          <p:cNvSpPr/>
          <p:nvPr/>
        </p:nvSpPr>
        <p:spPr>
          <a:xfrm>
            <a:off x="1238191" y="5832693"/>
            <a:ext cx="8645902" cy="571500"/>
          </a:xfrm>
          <a:prstGeom prst="roundRect">
            <a:avLst>
              <a:gd name="adj" fmla="val 50000"/>
            </a:avLst>
          </a:prstGeom>
          <a:solidFill>
            <a:srgbClr val="F2933F">
              <a:alpha val="16000"/>
            </a:srgbClr>
          </a:solidFill>
          <a:ln w="5715">
            <a:solidFill>
              <a:srgbClr val="F2933F">
                <a:alpha val="50000"/>
              </a:srgbClr>
            </a:solidFill>
            <a:prstDash val="solid"/>
          </a:ln>
        </p:spPr>
        <p:txBody>
          <a:bodyPr/>
          <a:lstStyle/>
          <a:p>
            <a:endParaRPr lang="en-US"/>
          </a:p>
        </p:txBody>
      </p:sp>
      <p:sp>
        <p:nvSpPr>
          <p:cNvPr id="18" name="Text 16"/>
          <p:cNvSpPr/>
          <p:nvPr/>
        </p:nvSpPr>
        <p:spPr>
          <a:xfrm>
            <a:off x="1529655" y="5981284"/>
            <a:ext cx="8869270" cy="312420"/>
          </a:xfrm>
          <a:prstGeom prst="rect">
            <a:avLst/>
          </a:prstGeom>
          <a:noFill/>
          <a:ln/>
        </p:spPr>
        <p:txBody>
          <a:bodyPr wrap="square" lIns="25400" tIns="25400" rIns="25400" bIns="25400" rtlCol="0" anchor="t">
            <a:normAutofit lnSpcReduction="10000"/>
          </a:bodyPr>
          <a:lstStyle/>
          <a:p>
            <a:pPr marL="0" indent="0" algn="l">
              <a:lnSpc>
                <a:spcPct val="102128"/>
              </a:lnSpc>
              <a:buNone/>
            </a:pPr>
            <a:r>
              <a:rPr lang="en-US" sz="1800" b="1" dirty="0">
                <a:solidFill>
                  <a:srgbClr val="F2933F"/>
                </a:solidFill>
                <a:latin typeface="Roboto" pitchFamily="34" charset="0"/>
                <a:ea typeface="Roboto" pitchFamily="34" charset="-122"/>
                <a:cs typeface="Roboto" pitchFamily="34" charset="-120"/>
              </a:rPr>
              <a:t>No minimum production thresholds, start earning from rand one of production.</a:t>
            </a:r>
            <a:endParaRPr lang="en-US" sz="1800" dirty="0"/>
          </a:p>
        </p:txBody>
      </p:sp>
      <p:sp>
        <p:nvSpPr>
          <p:cNvPr id="19" name="Shape 17"/>
          <p:cNvSpPr/>
          <p:nvPr/>
        </p:nvSpPr>
        <p:spPr>
          <a:xfrm>
            <a:off x="0" y="8429626"/>
            <a:ext cx="18288001" cy="1857375"/>
          </a:xfrm>
          <a:prstGeom prst="rect">
            <a:avLst/>
          </a:prstGeom>
          <a:solidFill>
            <a:srgbClr val="FFFFFF"/>
          </a:solidFill>
          <a:ln/>
        </p:spPr>
        <p:txBody>
          <a:bodyPr/>
          <a:lstStyle/>
          <a:p>
            <a:endParaRPr lang="en-US"/>
          </a:p>
        </p:txBody>
      </p:sp>
      <p:pic>
        <p:nvPicPr>
          <p:cNvPr id="20" name="Image 0" descr="preencoded.png"/>
          <p:cNvPicPr>
            <a:picLocks noChangeAspect="1"/>
          </p:cNvPicPr>
          <p:nvPr/>
        </p:nvPicPr>
        <p:blipFill>
          <a:blip r:embed="rId3"/>
          <a:stretch>
            <a:fillRect/>
          </a:stretch>
        </p:blipFill>
        <p:spPr>
          <a:xfrm>
            <a:off x="523815" y="7839194"/>
            <a:ext cx="2238316" cy="2238316"/>
          </a:xfrm>
          <a:prstGeom prst="rect">
            <a:avLst/>
          </a:prstGeom>
        </p:spPr>
      </p:pic>
      <p:pic>
        <p:nvPicPr>
          <p:cNvPr id="21" name="Image 1" descr="preencoded.png"/>
          <p:cNvPicPr>
            <a:picLocks noChangeAspect="1"/>
          </p:cNvPicPr>
          <p:nvPr/>
        </p:nvPicPr>
        <p:blipFill>
          <a:blip r:embed="rId4"/>
          <a:stretch>
            <a:fillRect/>
          </a:stretch>
        </p:blipFill>
        <p:spPr>
          <a:xfrm>
            <a:off x="15987267" y="9067830"/>
            <a:ext cx="1462594" cy="62865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442359"/>
        </a:solidFill>
        <a:effectLst/>
      </p:bgPr>
    </p:bg>
    <p:spTree>
      <p:nvGrpSpPr>
        <p:cNvPr id="1" name=""/>
        <p:cNvGrpSpPr/>
        <p:nvPr/>
      </p:nvGrpSpPr>
      <p:grpSpPr>
        <a:xfrm>
          <a:off x="0" y="0"/>
          <a:ext cx="0" cy="0"/>
          <a:chOff x="0" y="0"/>
          <a:chExt cx="0" cy="0"/>
        </a:xfrm>
      </p:grpSpPr>
      <p:sp>
        <p:nvSpPr>
          <p:cNvPr id="2" name="Shape 0"/>
          <p:cNvSpPr/>
          <p:nvPr/>
        </p:nvSpPr>
        <p:spPr>
          <a:xfrm>
            <a:off x="14096941" y="-1523941"/>
            <a:ext cx="5715000" cy="5715000"/>
          </a:xfrm>
          <a:prstGeom prst="ellipse">
            <a:avLst/>
          </a:prstGeom>
          <a:ln w="254000">
            <a:solidFill>
              <a:srgbClr val="35CDB4">
                <a:alpha val="12000"/>
              </a:srgbClr>
            </a:solidFill>
            <a:prstDash val="solid"/>
          </a:ln>
        </p:spPr>
        <p:txBody>
          <a:bodyPr/>
          <a:lstStyle/>
          <a:p>
            <a:endParaRPr lang="en-US"/>
          </a:p>
        </p:txBody>
      </p:sp>
      <p:sp>
        <p:nvSpPr>
          <p:cNvPr id="3" name="Shape 1"/>
          <p:cNvSpPr/>
          <p:nvPr/>
        </p:nvSpPr>
        <p:spPr>
          <a:xfrm>
            <a:off x="14954280" y="2095441"/>
            <a:ext cx="2762220" cy="2762220"/>
          </a:xfrm>
          <a:prstGeom prst="ellipse">
            <a:avLst/>
          </a:prstGeom>
          <a:ln w="254000">
            <a:solidFill>
              <a:srgbClr val="F2933F">
                <a:alpha val="16000"/>
              </a:srgbClr>
            </a:solidFill>
            <a:prstDash val="solid"/>
          </a:ln>
        </p:spPr>
        <p:txBody>
          <a:bodyPr/>
          <a:lstStyle/>
          <a:p>
            <a:endParaRPr lang="en-US"/>
          </a:p>
        </p:txBody>
      </p:sp>
      <p:sp>
        <p:nvSpPr>
          <p:cNvPr id="4" name="Text 2"/>
          <p:cNvSpPr/>
          <p:nvPr/>
        </p:nvSpPr>
        <p:spPr>
          <a:xfrm>
            <a:off x="1238191" y="2000250"/>
            <a:ext cx="6168727" cy="285720"/>
          </a:xfrm>
          <a:prstGeom prst="rect">
            <a:avLst/>
          </a:prstGeom>
          <a:noFill/>
          <a:ln/>
        </p:spPr>
        <p:txBody>
          <a:bodyPr wrap="square" lIns="25400" tIns="25400" rIns="25400" bIns="25400" rtlCol="0" anchor="t">
            <a:normAutofit lnSpcReduction="10000"/>
          </a:bodyPr>
          <a:lstStyle/>
          <a:p>
            <a:pPr marL="0" indent="0" algn="l">
              <a:lnSpc>
                <a:spcPct val="84967"/>
              </a:lnSpc>
              <a:buNone/>
            </a:pPr>
            <a:r>
              <a:rPr lang="en-US" sz="1950" b="1" kern="0" spc="300" dirty="0">
                <a:solidFill>
                  <a:srgbClr val="35CDB4"/>
                </a:solidFill>
                <a:latin typeface="Roboto" pitchFamily="34" charset="0"/>
                <a:ea typeface="Roboto" pitchFamily="34" charset="-122"/>
                <a:cs typeface="Roboto" pitchFamily="34" charset="-120"/>
              </a:rPr>
              <a:t>THE PARTNERSHIP</a:t>
            </a:r>
            <a:endParaRPr lang="en-US" sz="1950" dirty="0"/>
          </a:p>
        </p:txBody>
      </p:sp>
      <p:sp>
        <p:nvSpPr>
          <p:cNvPr id="5" name="Text 3"/>
          <p:cNvSpPr/>
          <p:nvPr/>
        </p:nvSpPr>
        <p:spPr>
          <a:xfrm>
            <a:off x="1238191" y="2476470"/>
            <a:ext cx="6168727" cy="1257270"/>
          </a:xfrm>
          <a:prstGeom prst="rect">
            <a:avLst/>
          </a:prstGeom>
          <a:noFill/>
          <a:ln/>
        </p:spPr>
        <p:txBody>
          <a:bodyPr wrap="square" lIns="25400" tIns="25400" rIns="25400" bIns="25400" rtlCol="0" anchor="t">
            <a:normAutofit/>
          </a:bodyPr>
          <a:lstStyle/>
          <a:p>
            <a:pPr marL="0" indent="0" algn="l">
              <a:lnSpc>
                <a:spcPct val="79012"/>
              </a:lnSpc>
              <a:buNone/>
            </a:pPr>
            <a:r>
              <a:rPr lang="en-US" sz="9600" b="1" kern="0" spc="-150" dirty="0">
                <a:solidFill>
                  <a:srgbClr val="FFFFFF"/>
                </a:solidFill>
                <a:latin typeface="Dosis" pitchFamily="34" charset="0"/>
                <a:ea typeface="Dosis" pitchFamily="34" charset="-122"/>
                <a:cs typeface="Dosis" pitchFamily="34" charset="-120"/>
              </a:rPr>
              <a:t>Sales demo</a:t>
            </a:r>
            <a:endParaRPr lang="en-US" sz="9600" dirty="0"/>
          </a:p>
        </p:txBody>
      </p:sp>
      <p:sp>
        <p:nvSpPr>
          <p:cNvPr id="6" name="Text 4"/>
          <p:cNvSpPr/>
          <p:nvPr/>
        </p:nvSpPr>
        <p:spPr>
          <a:xfrm>
            <a:off x="1238191" y="4000411"/>
            <a:ext cx="6168727" cy="491460"/>
          </a:xfrm>
          <a:prstGeom prst="rect">
            <a:avLst/>
          </a:prstGeom>
          <a:noFill/>
          <a:ln/>
        </p:spPr>
        <p:txBody>
          <a:bodyPr wrap="square" lIns="25400" tIns="25400" rIns="25400" bIns="25400" rtlCol="0" anchor="t">
            <a:normAutofit/>
          </a:bodyPr>
          <a:lstStyle/>
          <a:p>
            <a:pPr marL="0" indent="0" algn="l">
              <a:lnSpc>
                <a:spcPct val="118408"/>
              </a:lnSpc>
              <a:buNone/>
            </a:pPr>
            <a:r>
              <a:rPr lang="en-US" sz="2550" dirty="0">
                <a:solidFill>
                  <a:srgbClr val="E7DCED"/>
                </a:solidFill>
                <a:latin typeface="Roboto" pitchFamily="34" charset="0"/>
                <a:ea typeface="Roboto" pitchFamily="34" charset="-122"/>
                <a:cs typeface="Roboto" pitchFamily="34" charset="-120"/>
              </a:rPr>
              <a:t>Let's see how it all comes together, live.</a:t>
            </a:r>
            <a:endParaRPr lang="en-US" sz="2550" dirty="0"/>
          </a:p>
        </p:txBody>
      </p:sp>
      <p:sp>
        <p:nvSpPr>
          <p:cNvPr id="7" name="Shape 5"/>
          <p:cNvSpPr/>
          <p:nvPr/>
        </p:nvSpPr>
        <p:spPr>
          <a:xfrm>
            <a:off x="1238191" y="4853821"/>
            <a:ext cx="2354223" cy="704731"/>
          </a:xfrm>
          <a:prstGeom prst="roundRect">
            <a:avLst>
              <a:gd name="adj" fmla="val 50000"/>
            </a:avLst>
          </a:prstGeom>
          <a:solidFill>
            <a:srgbClr val="1E9384"/>
          </a:solidFill>
          <a:ln/>
        </p:spPr>
        <p:txBody>
          <a:bodyPr/>
          <a:lstStyle/>
          <a:p>
            <a:endParaRPr lang="en-US"/>
          </a:p>
        </p:txBody>
      </p:sp>
      <p:sp>
        <p:nvSpPr>
          <p:cNvPr id="8" name="Text 6">
            <a:hlinkClick r:id="rId5"/>
          </p:cNvPr>
          <p:cNvSpPr/>
          <p:nvPr/>
        </p:nvSpPr>
        <p:spPr>
          <a:xfrm>
            <a:off x="1619191" y="5063371"/>
            <a:ext cx="1668423" cy="323731"/>
          </a:xfrm>
          <a:prstGeom prst="rect">
            <a:avLst/>
          </a:prstGeom>
          <a:noFill/>
          <a:ln/>
        </p:spPr>
        <p:txBody>
          <a:bodyPr wrap="square" lIns="25400" tIns="25400" rIns="25400" bIns="25400" rtlCol="0" anchor="ctr">
            <a:normAutofit lnSpcReduction="10000"/>
          </a:bodyPr>
          <a:lstStyle/>
          <a:p>
            <a:pPr marL="0" indent="0" algn="l">
              <a:lnSpc>
                <a:spcPct val="86207"/>
              </a:lnSpc>
              <a:buNone/>
            </a:pPr>
            <a:r>
              <a:rPr lang="en-US" sz="2250" u="sng" dirty="0">
                <a:solidFill>
                  <a:srgbClr val="FFFFFF"/>
                </a:solidFill>
                <a:latin typeface="Roboto" pitchFamily="34" charset="0"/>
                <a:ea typeface="Roboto" pitchFamily="34" charset="-122"/>
                <a:cs typeface="Roboto" pitchFamily="34" charset="-120"/>
                <a:hlinkClick r:id="rId5">
                  <a:extLst>
                    <a:ext uri="{A12FA001-AC4F-418D-AE19-62706E023703}">
                      <ahyp:hlinkClr xmlns:ahyp="http://schemas.microsoft.com/office/drawing/2018/hyperlinkcolor" val="tx"/>
                    </a:ext>
                  </a:extLst>
                </a:hlinkClick>
              </a:rPr>
              <a:t>simply.co.za</a:t>
            </a:r>
            <a:endParaRPr lang="en-US" sz="2250" dirty="0"/>
          </a:p>
        </p:txBody>
      </p:sp>
      <p:sp>
        <p:nvSpPr>
          <p:cNvPr id="9" name="Shape 7"/>
          <p:cNvSpPr/>
          <p:nvPr/>
        </p:nvSpPr>
        <p:spPr>
          <a:xfrm>
            <a:off x="0" y="8429626"/>
            <a:ext cx="18288001" cy="1857375"/>
          </a:xfrm>
          <a:prstGeom prst="rect">
            <a:avLst/>
          </a:prstGeom>
          <a:solidFill>
            <a:srgbClr val="FFFFFF"/>
          </a:solidFill>
          <a:ln/>
        </p:spPr>
        <p:txBody>
          <a:bodyPr/>
          <a:lstStyle/>
          <a:p>
            <a:endParaRPr lang="en-US"/>
          </a:p>
        </p:txBody>
      </p:sp>
      <p:pic>
        <p:nvPicPr>
          <p:cNvPr id="10" name="Image 0" descr="preencoded.png"/>
          <p:cNvPicPr>
            <a:picLocks noChangeAspect="1"/>
          </p:cNvPicPr>
          <p:nvPr/>
        </p:nvPicPr>
        <p:blipFill>
          <a:blip r:embed="rId6"/>
          <a:stretch>
            <a:fillRect/>
          </a:stretch>
        </p:blipFill>
        <p:spPr>
          <a:xfrm>
            <a:off x="523815" y="7839194"/>
            <a:ext cx="2238316" cy="2238316"/>
          </a:xfrm>
          <a:prstGeom prst="rect">
            <a:avLst/>
          </a:prstGeom>
        </p:spPr>
      </p:pic>
      <p:pic>
        <p:nvPicPr>
          <p:cNvPr id="11" name="Image 1" descr="preencoded.png"/>
          <p:cNvPicPr>
            <a:picLocks noChangeAspect="1"/>
          </p:cNvPicPr>
          <p:nvPr/>
        </p:nvPicPr>
        <p:blipFill>
          <a:blip r:embed="rId7"/>
          <a:stretch>
            <a:fillRect/>
          </a:stretch>
        </p:blipFill>
        <p:spPr>
          <a:xfrm>
            <a:off x="15987267" y="9067830"/>
            <a:ext cx="1462594" cy="628650"/>
          </a:xfrm>
          <a:prstGeom prst="rect">
            <a:avLst/>
          </a:prstGeom>
        </p:spPr>
      </p:pic>
      <p:pic>
        <p:nvPicPr>
          <p:cNvPr id="12" name="Copy of Bootlegger Payspace 169 (1).mp4">
            <a:hlinkClick r:id="" action="ppaction://media"/>
            <a:extLst>
              <a:ext uri="{FF2B5EF4-FFF2-40B4-BE49-F238E27FC236}">
                <a16:creationId xmlns:a16="http://schemas.microsoft.com/office/drawing/2014/main" id="{D4B80F0D-D1B1-C76D-B025-7B9995821E8E}"/>
              </a:ext>
            </a:extLst>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7810441" y="1619309"/>
            <a:ext cx="9144000" cy="51435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0827"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2"/>
                </p:tgtEl>
              </p:cMediaNode>
            </p:video>
            <p:seq concurrent="1" nextAc="seek">
              <p:cTn id="8" restart="whenNotActive" fill="hold" evtFilter="cancelBubble" nodeType="interactiveSeq">
                <p:stCondLst>
                  <p:cond evt="onClick" delay="0">
                    <p:tgtEl>
                      <p:spTgt spid="1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2"/>
                                        </p:tgtEl>
                                      </p:cBhvr>
                                    </p:cmd>
                                  </p:childTnLst>
                                </p:cTn>
                              </p:par>
                            </p:childTnLst>
                          </p:cTn>
                        </p:par>
                      </p:childTnLst>
                    </p:cTn>
                  </p:par>
                </p:childTnLst>
              </p:cTn>
              <p:nextCondLst>
                <p:cond evt="onClick" delay="0">
                  <p:tgtEl>
                    <p:spTgt spid="12"/>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a:extLst>
              <a:ext uri="{FF2B5EF4-FFF2-40B4-BE49-F238E27FC236}">
                <a16:creationId xmlns:a16="http://schemas.microsoft.com/office/drawing/2014/main" id="{A275F6BB-790E-2EF2-350D-BC09DF1E2D9D}"/>
              </a:ext>
            </a:extLst>
          </p:cNvPr>
          <p:cNvPicPr>
            <a:picLocks noChangeAspect="1"/>
          </p:cNvPicPr>
          <p:nvPr/>
        </p:nvPicPr>
        <p:blipFill>
          <a:blip r:embed="rId2"/>
          <a:srcRect l="21" r="21"/>
          <a:stretch/>
        </p:blipFill>
        <p:spPr>
          <a:xfrm>
            <a:off x="0" y="0"/>
            <a:ext cx="18288000" cy="10287000"/>
          </a:xfrm>
          <a:prstGeom prst="rect">
            <a:avLst/>
          </a:prstGeom>
        </p:spPr>
      </p:pic>
      <p:sp>
        <p:nvSpPr>
          <p:cNvPr id="3" name="Text 0">
            <a:extLst>
              <a:ext uri="{FF2B5EF4-FFF2-40B4-BE49-F238E27FC236}">
                <a16:creationId xmlns:a16="http://schemas.microsoft.com/office/drawing/2014/main" id="{481A6FCB-3BFA-9E98-6C5A-59623D1726CA}"/>
              </a:ext>
            </a:extLst>
          </p:cNvPr>
          <p:cNvSpPr/>
          <p:nvPr/>
        </p:nvSpPr>
        <p:spPr>
          <a:xfrm>
            <a:off x="1238250" y="609600"/>
            <a:ext cx="17392650" cy="266700"/>
          </a:xfrm>
          <a:prstGeom prst="rect">
            <a:avLst/>
          </a:prstGeom>
          <a:noFill/>
          <a:ln/>
        </p:spPr>
        <p:txBody>
          <a:bodyPr wrap="square" lIns="25400" tIns="25400" rIns="25400" bIns="25400" rtlCol="0" anchor="t">
            <a:normAutofit fontScale="92500" lnSpcReduction="10000"/>
          </a:bodyPr>
          <a:lstStyle/>
          <a:p>
            <a:pPr marL="0" indent="0" algn="l">
              <a:lnSpc>
                <a:spcPct val="85714"/>
              </a:lnSpc>
              <a:buNone/>
            </a:pPr>
            <a:r>
              <a:rPr lang="en-US" sz="1800" b="1" kern="0" spc="300" dirty="0">
                <a:solidFill>
                  <a:srgbClr val="1E9384"/>
                </a:solidFill>
                <a:latin typeface="Roboto" pitchFamily="34" charset="0"/>
                <a:ea typeface="Roboto" pitchFamily="34" charset="-122"/>
                <a:cs typeface="Roboto" pitchFamily="34" charset="-120"/>
              </a:rPr>
              <a:t>WHERE TO FROM HERE</a:t>
            </a:r>
            <a:endParaRPr lang="en-US" sz="1800" dirty="0"/>
          </a:p>
        </p:txBody>
      </p:sp>
      <p:sp>
        <p:nvSpPr>
          <p:cNvPr id="4" name="Text 1">
            <a:extLst>
              <a:ext uri="{FF2B5EF4-FFF2-40B4-BE49-F238E27FC236}">
                <a16:creationId xmlns:a16="http://schemas.microsoft.com/office/drawing/2014/main" id="{1AAC6010-9120-C456-0C31-BC57E6733CBB}"/>
              </a:ext>
            </a:extLst>
          </p:cNvPr>
          <p:cNvSpPr/>
          <p:nvPr/>
        </p:nvSpPr>
        <p:spPr>
          <a:xfrm>
            <a:off x="1238250" y="971550"/>
            <a:ext cx="17392650" cy="598091"/>
          </a:xfrm>
          <a:prstGeom prst="rect">
            <a:avLst/>
          </a:prstGeom>
          <a:noFill/>
          <a:ln/>
        </p:spPr>
        <p:txBody>
          <a:bodyPr wrap="square" lIns="25400" tIns="25400" rIns="25400" bIns="25400" rtlCol="0" anchor="t">
            <a:normAutofit/>
          </a:bodyPr>
          <a:lstStyle/>
          <a:p>
            <a:pPr marL="0" indent="0" algn="l">
              <a:lnSpc>
                <a:spcPct val="83208"/>
              </a:lnSpc>
              <a:buNone/>
            </a:pPr>
            <a:r>
              <a:rPr lang="en-US" sz="4200" b="1" kern="0" spc="-37" dirty="0">
                <a:solidFill>
                  <a:srgbClr val="442359"/>
                </a:solidFill>
                <a:latin typeface="Dosis" pitchFamily="34" charset="0"/>
                <a:ea typeface="Dosis" pitchFamily="34" charset="-122"/>
                <a:cs typeface="Dosis" pitchFamily="34" charset="-120"/>
              </a:rPr>
              <a:t>Next steps</a:t>
            </a:r>
            <a:endParaRPr lang="en-US" sz="4200" dirty="0"/>
          </a:p>
        </p:txBody>
      </p:sp>
      <p:sp>
        <p:nvSpPr>
          <p:cNvPr id="5" name="Shape 2">
            <a:extLst>
              <a:ext uri="{FF2B5EF4-FFF2-40B4-BE49-F238E27FC236}">
                <a16:creationId xmlns:a16="http://schemas.microsoft.com/office/drawing/2014/main" id="{B2050418-0B7C-AE35-D4A6-BEC440FAEAC6}"/>
              </a:ext>
            </a:extLst>
          </p:cNvPr>
          <p:cNvSpPr/>
          <p:nvPr/>
        </p:nvSpPr>
        <p:spPr>
          <a:xfrm>
            <a:off x="1238250" y="1912541"/>
            <a:ext cx="7762875" cy="1239441"/>
          </a:xfrm>
          <a:prstGeom prst="roundRect">
            <a:avLst>
              <a:gd name="adj" fmla="val 15370"/>
            </a:avLst>
          </a:prstGeom>
          <a:solidFill>
            <a:srgbClr val="FFFFFF"/>
          </a:solidFill>
          <a:ln w="6350">
            <a:solidFill>
              <a:srgbClr val="E6E3EC"/>
            </a:solidFill>
            <a:prstDash val="solid"/>
          </a:ln>
          <a:effectLst>
            <a:outerShdw blurRad="209550" dist="57150" dir="5400000" algn="bl" rotWithShape="0">
              <a:srgbClr val="28193C">
                <a:alpha val="16000"/>
              </a:srgbClr>
            </a:outerShdw>
          </a:effectLst>
        </p:spPr>
        <p:txBody>
          <a:bodyPr/>
          <a:lstStyle/>
          <a:p>
            <a:endParaRPr lang="en-US"/>
          </a:p>
        </p:txBody>
      </p:sp>
      <p:sp>
        <p:nvSpPr>
          <p:cNvPr id="6" name="Shape 3">
            <a:extLst>
              <a:ext uri="{FF2B5EF4-FFF2-40B4-BE49-F238E27FC236}">
                <a16:creationId xmlns:a16="http://schemas.microsoft.com/office/drawing/2014/main" id="{F43BA249-C740-4784-0750-33EE5FF6E58E}"/>
              </a:ext>
            </a:extLst>
          </p:cNvPr>
          <p:cNvSpPr/>
          <p:nvPr/>
        </p:nvSpPr>
        <p:spPr>
          <a:xfrm>
            <a:off x="1549400" y="2185591"/>
            <a:ext cx="533400" cy="533400"/>
          </a:xfrm>
          <a:prstGeom prst="roundRect">
            <a:avLst>
              <a:gd name="adj" fmla="val 26786"/>
            </a:avLst>
          </a:prstGeom>
          <a:solidFill>
            <a:srgbClr val="1E9384">
              <a:alpha val="12000"/>
            </a:srgbClr>
          </a:solidFill>
          <a:ln/>
        </p:spPr>
        <p:txBody>
          <a:bodyPr/>
          <a:lstStyle/>
          <a:p>
            <a:endParaRPr lang="en-US"/>
          </a:p>
        </p:txBody>
      </p:sp>
      <p:sp>
        <p:nvSpPr>
          <p:cNvPr id="7" name="Text 4">
            <a:extLst>
              <a:ext uri="{FF2B5EF4-FFF2-40B4-BE49-F238E27FC236}">
                <a16:creationId xmlns:a16="http://schemas.microsoft.com/office/drawing/2014/main" id="{7CA0C35F-2856-462A-56B0-3F6404F9DD78}"/>
              </a:ext>
            </a:extLst>
          </p:cNvPr>
          <p:cNvSpPr/>
          <p:nvPr/>
        </p:nvSpPr>
        <p:spPr>
          <a:xfrm>
            <a:off x="1511300" y="2185591"/>
            <a:ext cx="609600" cy="571500"/>
          </a:xfrm>
          <a:prstGeom prst="rect">
            <a:avLst/>
          </a:prstGeom>
          <a:noFill/>
          <a:ln/>
        </p:spPr>
        <p:txBody>
          <a:bodyPr wrap="square" lIns="25400" tIns="25400" rIns="25400" bIns="25400" rtlCol="0" anchor="ctr">
            <a:normAutofit/>
          </a:bodyPr>
          <a:lstStyle/>
          <a:p>
            <a:pPr marL="0" indent="0" algn="ctr">
              <a:lnSpc>
                <a:spcPct val="79245"/>
              </a:lnSpc>
              <a:buNone/>
            </a:pPr>
            <a:r>
              <a:rPr lang="en-US" sz="2100" b="1" dirty="0">
                <a:solidFill>
                  <a:srgbClr val="1E9384"/>
                </a:solidFill>
                <a:latin typeface="Dosis" pitchFamily="34" charset="0"/>
                <a:ea typeface="Dosis" pitchFamily="34" charset="-122"/>
                <a:cs typeface="Dosis" pitchFamily="34" charset="-120"/>
              </a:rPr>
              <a:t>1</a:t>
            </a:r>
            <a:endParaRPr lang="en-US" sz="2100" dirty="0"/>
          </a:p>
        </p:txBody>
      </p:sp>
      <p:sp>
        <p:nvSpPr>
          <p:cNvPr id="8" name="Text 5">
            <a:extLst>
              <a:ext uri="{FF2B5EF4-FFF2-40B4-BE49-F238E27FC236}">
                <a16:creationId xmlns:a16="http://schemas.microsoft.com/office/drawing/2014/main" id="{39EE1E09-2D5D-9586-A904-F0BB40F1038E}"/>
              </a:ext>
            </a:extLst>
          </p:cNvPr>
          <p:cNvSpPr/>
          <p:nvPr/>
        </p:nvSpPr>
        <p:spPr>
          <a:xfrm>
            <a:off x="2292350" y="2185591"/>
            <a:ext cx="6589554" cy="731441"/>
          </a:xfrm>
          <a:prstGeom prst="rect">
            <a:avLst/>
          </a:prstGeom>
          <a:noFill/>
          <a:ln/>
        </p:spPr>
        <p:txBody>
          <a:bodyPr wrap="square" lIns="25400" tIns="25400" rIns="25400" bIns="25400" rtlCol="0" anchor="t">
            <a:normAutofit lnSpcReduction="10000"/>
          </a:bodyPr>
          <a:lstStyle/>
          <a:p>
            <a:pPr marL="0" indent="0" algn="l">
              <a:lnSpc>
                <a:spcPct val="118696"/>
              </a:lnSpc>
              <a:buNone/>
            </a:pPr>
            <a:r>
              <a:rPr lang="en-US" sz="1950" dirty="0">
                <a:solidFill>
                  <a:srgbClr val="2B2130"/>
                </a:solidFill>
                <a:latin typeface="Roboto" pitchFamily="34" charset="0"/>
                <a:ea typeface="Roboto" pitchFamily="34" charset="-122"/>
                <a:cs typeface="Roboto" pitchFamily="34" charset="-120"/>
              </a:rPr>
              <a:t>Share the link for </a:t>
            </a:r>
            <a:r>
              <a:rPr lang="en-US" sz="1950" b="1" dirty="0">
                <a:solidFill>
                  <a:srgbClr val="2B2130"/>
                </a:solidFill>
                <a:latin typeface="Roboto" pitchFamily="34" charset="0"/>
                <a:ea typeface="Roboto" pitchFamily="34" charset="-122"/>
                <a:cs typeface="Roboto" pitchFamily="34" charset="-120"/>
              </a:rPr>
              <a:t>Hollard Life Solutions (HLS) BC accreditation </a:t>
            </a:r>
            <a:r>
              <a:rPr lang="en-US" sz="1950" dirty="0">
                <a:solidFill>
                  <a:srgbClr val="2B2130"/>
                </a:solidFill>
                <a:latin typeface="Roboto" pitchFamily="34" charset="0"/>
                <a:ea typeface="Roboto" pitchFamily="34" charset="-122"/>
                <a:cs typeface="Roboto" pitchFamily="34" charset="-120"/>
              </a:rPr>
              <a:t>.</a:t>
            </a:r>
            <a:endParaRPr lang="en-US" sz="1950" dirty="0"/>
          </a:p>
        </p:txBody>
      </p:sp>
      <p:sp>
        <p:nvSpPr>
          <p:cNvPr id="9" name="Shape 6">
            <a:extLst>
              <a:ext uri="{FF2B5EF4-FFF2-40B4-BE49-F238E27FC236}">
                <a16:creationId xmlns:a16="http://schemas.microsoft.com/office/drawing/2014/main" id="{C8DBBF7B-7622-930D-55AD-19E8DC25C461}"/>
              </a:ext>
            </a:extLst>
          </p:cNvPr>
          <p:cNvSpPr/>
          <p:nvPr/>
        </p:nvSpPr>
        <p:spPr>
          <a:xfrm>
            <a:off x="9286875" y="1912541"/>
            <a:ext cx="7762875" cy="1239441"/>
          </a:xfrm>
          <a:prstGeom prst="roundRect">
            <a:avLst>
              <a:gd name="adj" fmla="val 15370"/>
            </a:avLst>
          </a:prstGeom>
          <a:solidFill>
            <a:srgbClr val="FFFFFF"/>
          </a:solidFill>
          <a:ln w="6350">
            <a:solidFill>
              <a:srgbClr val="E6E3EC"/>
            </a:solidFill>
            <a:prstDash val="solid"/>
          </a:ln>
          <a:effectLst>
            <a:outerShdw blurRad="209550" dist="57150" dir="5400000" algn="bl" rotWithShape="0">
              <a:srgbClr val="28193C">
                <a:alpha val="16000"/>
              </a:srgbClr>
            </a:outerShdw>
          </a:effectLst>
        </p:spPr>
        <p:txBody>
          <a:bodyPr/>
          <a:lstStyle/>
          <a:p>
            <a:endParaRPr lang="en-US"/>
          </a:p>
        </p:txBody>
      </p:sp>
      <p:sp>
        <p:nvSpPr>
          <p:cNvPr id="10" name="Shape 7">
            <a:extLst>
              <a:ext uri="{FF2B5EF4-FFF2-40B4-BE49-F238E27FC236}">
                <a16:creationId xmlns:a16="http://schemas.microsoft.com/office/drawing/2014/main" id="{4666F79C-C960-AA88-9F14-1981607F4749}"/>
              </a:ext>
            </a:extLst>
          </p:cNvPr>
          <p:cNvSpPr/>
          <p:nvPr/>
        </p:nvSpPr>
        <p:spPr>
          <a:xfrm>
            <a:off x="9598025" y="2185591"/>
            <a:ext cx="533400" cy="533400"/>
          </a:xfrm>
          <a:prstGeom prst="roundRect">
            <a:avLst>
              <a:gd name="adj" fmla="val 26786"/>
            </a:avLst>
          </a:prstGeom>
          <a:solidFill>
            <a:srgbClr val="442359">
              <a:alpha val="10000"/>
            </a:srgbClr>
          </a:solidFill>
          <a:ln/>
        </p:spPr>
        <p:txBody>
          <a:bodyPr/>
          <a:lstStyle/>
          <a:p>
            <a:endParaRPr lang="en-US"/>
          </a:p>
        </p:txBody>
      </p:sp>
      <p:sp>
        <p:nvSpPr>
          <p:cNvPr id="11" name="Text 8">
            <a:extLst>
              <a:ext uri="{FF2B5EF4-FFF2-40B4-BE49-F238E27FC236}">
                <a16:creationId xmlns:a16="http://schemas.microsoft.com/office/drawing/2014/main" id="{BC95F4E0-5B21-2EA3-7D89-1AA33F58E7D0}"/>
              </a:ext>
            </a:extLst>
          </p:cNvPr>
          <p:cNvSpPr/>
          <p:nvPr/>
        </p:nvSpPr>
        <p:spPr>
          <a:xfrm>
            <a:off x="9559925" y="2185591"/>
            <a:ext cx="609600" cy="571500"/>
          </a:xfrm>
          <a:prstGeom prst="rect">
            <a:avLst/>
          </a:prstGeom>
          <a:noFill/>
          <a:ln/>
        </p:spPr>
        <p:txBody>
          <a:bodyPr wrap="square" lIns="25400" tIns="25400" rIns="25400" bIns="25400" rtlCol="0" anchor="ctr">
            <a:normAutofit/>
          </a:bodyPr>
          <a:lstStyle/>
          <a:p>
            <a:pPr marL="0" indent="0" algn="ctr">
              <a:lnSpc>
                <a:spcPct val="79245"/>
              </a:lnSpc>
              <a:buNone/>
            </a:pPr>
            <a:r>
              <a:rPr lang="en-US" sz="2100" b="1" dirty="0">
                <a:solidFill>
                  <a:srgbClr val="442359"/>
                </a:solidFill>
                <a:latin typeface="Dosis" pitchFamily="34" charset="0"/>
                <a:ea typeface="Dosis" pitchFamily="34" charset="-122"/>
                <a:cs typeface="Dosis" pitchFamily="34" charset="-120"/>
              </a:rPr>
              <a:t>2</a:t>
            </a:r>
            <a:endParaRPr lang="en-US" sz="2100" dirty="0"/>
          </a:p>
        </p:txBody>
      </p:sp>
      <p:sp>
        <p:nvSpPr>
          <p:cNvPr id="12" name="Text 9">
            <a:extLst>
              <a:ext uri="{FF2B5EF4-FFF2-40B4-BE49-F238E27FC236}">
                <a16:creationId xmlns:a16="http://schemas.microsoft.com/office/drawing/2014/main" id="{E3F56D9F-6D01-88B8-8FD7-5BF4FA6D6DCD}"/>
              </a:ext>
            </a:extLst>
          </p:cNvPr>
          <p:cNvSpPr/>
          <p:nvPr/>
        </p:nvSpPr>
        <p:spPr>
          <a:xfrm>
            <a:off x="10340976" y="2185591"/>
            <a:ext cx="7037388" cy="384770"/>
          </a:xfrm>
          <a:prstGeom prst="rect">
            <a:avLst/>
          </a:prstGeom>
          <a:noFill/>
          <a:ln/>
        </p:spPr>
        <p:txBody>
          <a:bodyPr wrap="square" lIns="25400" tIns="25400" rIns="25400" bIns="25400" rtlCol="0" anchor="t">
            <a:normAutofit/>
          </a:bodyPr>
          <a:lstStyle/>
          <a:p>
            <a:pPr marL="0" indent="0" algn="l">
              <a:lnSpc>
                <a:spcPct val="118696"/>
              </a:lnSpc>
              <a:buNone/>
            </a:pPr>
            <a:r>
              <a:rPr lang="en-US" sz="1950" dirty="0">
                <a:solidFill>
                  <a:srgbClr val="2B2130"/>
                </a:solidFill>
                <a:latin typeface="Roboto" pitchFamily="34" charset="0"/>
                <a:ea typeface="Roboto" pitchFamily="34" charset="-122"/>
                <a:cs typeface="Roboto" pitchFamily="34" charset="-120"/>
              </a:rPr>
              <a:t>Build familiarity with the </a:t>
            </a:r>
            <a:r>
              <a:rPr lang="en-US" sz="1950" b="1" dirty="0">
                <a:solidFill>
                  <a:srgbClr val="2B2130"/>
                </a:solidFill>
                <a:latin typeface="Roboto" pitchFamily="34" charset="0"/>
                <a:ea typeface="Roboto" pitchFamily="34" charset="-122"/>
                <a:cs typeface="Roboto" pitchFamily="34" charset="-120"/>
              </a:rPr>
              <a:t>Simply preprod environment</a:t>
            </a:r>
            <a:r>
              <a:rPr lang="en-US" sz="1950" dirty="0">
                <a:solidFill>
                  <a:srgbClr val="2B2130"/>
                </a:solidFill>
                <a:latin typeface="Roboto" pitchFamily="34" charset="0"/>
                <a:ea typeface="Roboto" pitchFamily="34" charset="-122"/>
                <a:cs typeface="Roboto" pitchFamily="34" charset="-120"/>
              </a:rPr>
              <a:t>.</a:t>
            </a:r>
            <a:endParaRPr lang="en-US" sz="1950" dirty="0"/>
          </a:p>
        </p:txBody>
      </p:sp>
      <p:sp>
        <p:nvSpPr>
          <p:cNvPr id="13" name="Shape 10">
            <a:extLst>
              <a:ext uri="{FF2B5EF4-FFF2-40B4-BE49-F238E27FC236}">
                <a16:creationId xmlns:a16="http://schemas.microsoft.com/office/drawing/2014/main" id="{E6B85753-05B9-4DEE-1B64-20EC4B65FB5B}"/>
              </a:ext>
            </a:extLst>
          </p:cNvPr>
          <p:cNvSpPr/>
          <p:nvPr/>
        </p:nvSpPr>
        <p:spPr>
          <a:xfrm>
            <a:off x="1238250" y="3361531"/>
            <a:ext cx="7762875" cy="1239441"/>
          </a:xfrm>
          <a:prstGeom prst="roundRect">
            <a:avLst>
              <a:gd name="adj" fmla="val 15370"/>
            </a:avLst>
          </a:prstGeom>
          <a:solidFill>
            <a:srgbClr val="FFFFFF"/>
          </a:solidFill>
          <a:ln w="6350">
            <a:solidFill>
              <a:srgbClr val="E6E3EC"/>
            </a:solidFill>
            <a:prstDash val="solid"/>
          </a:ln>
          <a:effectLst>
            <a:outerShdw blurRad="209550" dist="57150" dir="5400000" algn="bl" rotWithShape="0">
              <a:srgbClr val="28193C">
                <a:alpha val="16000"/>
              </a:srgbClr>
            </a:outerShdw>
          </a:effectLst>
        </p:spPr>
        <p:txBody>
          <a:bodyPr/>
          <a:lstStyle/>
          <a:p>
            <a:endParaRPr lang="en-US"/>
          </a:p>
        </p:txBody>
      </p:sp>
      <p:sp>
        <p:nvSpPr>
          <p:cNvPr id="14" name="Shape 11">
            <a:extLst>
              <a:ext uri="{FF2B5EF4-FFF2-40B4-BE49-F238E27FC236}">
                <a16:creationId xmlns:a16="http://schemas.microsoft.com/office/drawing/2014/main" id="{C58C1CB2-3F33-A3C4-C373-9AA13BB0DE7A}"/>
              </a:ext>
            </a:extLst>
          </p:cNvPr>
          <p:cNvSpPr/>
          <p:nvPr/>
        </p:nvSpPr>
        <p:spPr>
          <a:xfrm>
            <a:off x="1549400" y="3634581"/>
            <a:ext cx="533400" cy="533400"/>
          </a:xfrm>
          <a:prstGeom prst="roundRect">
            <a:avLst>
              <a:gd name="adj" fmla="val 26786"/>
            </a:avLst>
          </a:prstGeom>
          <a:solidFill>
            <a:srgbClr val="E4610F">
              <a:alpha val="12000"/>
            </a:srgbClr>
          </a:solidFill>
          <a:ln/>
        </p:spPr>
        <p:txBody>
          <a:bodyPr/>
          <a:lstStyle/>
          <a:p>
            <a:endParaRPr lang="en-US"/>
          </a:p>
        </p:txBody>
      </p:sp>
      <p:sp>
        <p:nvSpPr>
          <p:cNvPr id="15" name="Text 12">
            <a:extLst>
              <a:ext uri="{FF2B5EF4-FFF2-40B4-BE49-F238E27FC236}">
                <a16:creationId xmlns:a16="http://schemas.microsoft.com/office/drawing/2014/main" id="{49F71262-90B9-FB92-4F9B-0D8A6BC5CCF3}"/>
              </a:ext>
            </a:extLst>
          </p:cNvPr>
          <p:cNvSpPr/>
          <p:nvPr/>
        </p:nvSpPr>
        <p:spPr>
          <a:xfrm>
            <a:off x="1511300" y="3634581"/>
            <a:ext cx="609600" cy="571500"/>
          </a:xfrm>
          <a:prstGeom prst="rect">
            <a:avLst/>
          </a:prstGeom>
          <a:noFill/>
          <a:ln/>
        </p:spPr>
        <p:txBody>
          <a:bodyPr wrap="square" lIns="25400" tIns="25400" rIns="25400" bIns="25400" rtlCol="0" anchor="ctr">
            <a:normAutofit/>
          </a:bodyPr>
          <a:lstStyle/>
          <a:p>
            <a:pPr marL="0" indent="0" algn="ctr">
              <a:lnSpc>
                <a:spcPct val="79245"/>
              </a:lnSpc>
              <a:buNone/>
            </a:pPr>
            <a:r>
              <a:rPr lang="en-US" sz="2100" b="1" dirty="0">
                <a:solidFill>
                  <a:srgbClr val="E4610F"/>
                </a:solidFill>
                <a:latin typeface="Dosis" pitchFamily="34" charset="0"/>
                <a:ea typeface="Dosis" pitchFamily="34" charset="-122"/>
                <a:cs typeface="Dosis" pitchFamily="34" charset="-120"/>
              </a:rPr>
              <a:t>3</a:t>
            </a:r>
            <a:endParaRPr lang="en-US" sz="2100" dirty="0"/>
          </a:p>
        </p:txBody>
      </p:sp>
      <p:sp>
        <p:nvSpPr>
          <p:cNvPr id="16" name="Text 13">
            <a:extLst>
              <a:ext uri="{FF2B5EF4-FFF2-40B4-BE49-F238E27FC236}">
                <a16:creationId xmlns:a16="http://schemas.microsoft.com/office/drawing/2014/main" id="{DC9BFADB-1752-B743-78AE-DF2D38B02304}"/>
              </a:ext>
            </a:extLst>
          </p:cNvPr>
          <p:cNvSpPr/>
          <p:nvPr/>
        </p:nvSpPr>
        <p:spPr>
          <a:xfrm>
            <a:off x="2292350" y="3634581"/>
            <a:ext cx="7037388" cy="384770"/>
          </a:xfrm>
          <a:prstGeom prst="rect">
            <a:avLst/>
          </a:prstGeom>
          <a:noFill/>
          <a:ln/>
        </p:spPr>
        <p:txBody>
          <a:bodyPr wrap="square" lIns="25400" tIns="25400" rIns="25400" bIns="25400" rtlCol="0" anchor="t">
            <a:normAutofit/>
          </a:bodyPr>
          <a:lstStyle/>
          <a:p>
            <a:pPr marL="0" indent="0" algn="l">
              <a:lnSpc>
                <a:spcPct val="118696"/>
              </a:lnSpc>
              <a:buNone/>
            </a:pPr>
            <a:r>
              <a:rPr lang="en-US" sz="1950" b="1" dirty="0">
                <a:solidFill>
                  <a:srgbClr val="2B2130"/>
                </a:solidFill>
                <a:latin typeface="Roboto" pitchFamily="34" charset="0"/>
                <a:ea typeface="Roboto" pitchFamily="34" charset="-122"/>
                <a:cs typeface="Roboto" pitchFamily="34" charset="-120"/>
              </a:rPr>
              <a:t>Commission calculator </a:t>
            </a:r>
            <a:r>
              <a:rPr lang="en-US" sz="1950" dirty="0">
                <a:solidFill>
                  <a:srgbClr val="2B2130"/>
                </a:solidFill>
                <a:latin typeface="Roboto" pitchFamily="34" charset="0"/>
                <a:ea typeface="Roboto" pitchFamily="34" charset="-122"/>
                <a:cs typeface="Roboto" pitchFamily="34" charset="-120"/>
              </a:rPr>
              <a:t>for HLS BCs.</a:t>
            </a:r>
            <a:endParaRPr lang="en-US" sz="1950" dirty="0"/>
          </a:p>
        </p:txBody>
      </p:sp>
      <p:sp>
        <p:nvSpPr>
          <p:cNvPr id="17" name="Shape 14">
            <a:extLst>
              <a:ext uri="{FF2B5EF4-FFF2-40B4-BE49-F238E27FC236}">
                <a16:creationId xmlns:a16="http://schemas.microsoft.com/office/drawing/2014/main" id="{DDC1A003-3FD4-D8F5-ADA7-A9CCEBFB6C15}"/>
              </a:ext>
            </a:extLst>
          </p:cNvPr>
          <p:cNvSpPr/>
          <p:nvPr/>
        </p:nvSpPr>
        <p:spPr>
          <a:xfrm>
            <a:off x="9286875" y="3361531"/>
            <a:ext cx="7762875" cy="1239441"/>
          </a:xfrm>
          <a:prstGeom prst="roundRect">
            <a:avLst>
              <a:gd name="adj" fmla="val 15370"/>
            </a:avLst>
          </a:prstGeom>
          <a:solidFill>
            <a:srgbClr val="FFFFFF"/>
          </a:solidFill>
          <a:ln w="6350">
            <a:solidFill>
              <a:srgbClr val="E6E3EC"/>
            </a:solidFill>
            <a:prstDash val="solid"/>
          </a:ln>
          <a:effectLst>
            <a:outerShdw blurRad="209550" dist="57150" dir="5400000" algn="bl" rotWithShape="0">
              <a:srgbClr val="28193C">
                <a:alpha val="16000"/>
              </a:srgbClr>
            </a:outerShdw>
          </a:effectLst>
        </p:spPr>
        <p:txBody>
          <a:bodyPr/>
          <a:lstStyle/>
          <a:p>
            <a:endParaRPr lang="en-US"/>
          </a:p>
        </p:txBody>
      </p:sp>
      <p:sp>
        <p:nvSpPr>
          <p:cNvPr id="18" name="Shape 15">
            <a:extLst>
              <a:ext uri="{FF2B5EF4-FFF2-40B4-BE49-F238E27FC236}">
                <a16:creationId xmlns:a16="http://schemas.microsoft.com/office/drawing/2014/main" id="{063C426B-E02E-8D22-310B-36EF2A50174D}"/>
              </a:ext>
            </a:extLst>
          </p:cNvPr>
          <p:cNvSpPr/>
          <p:nvPr/>
        </p:nvSpPr>
        <p:spPr>
          <a:xfrm>
            <a:off x="9598025" y="3634581"/>
            <a:ext cx="533400" cy="533400"/>
          </a:xfrm>
          <a:prstGeom prst="roundRect">
            <a:avLst>
              <a:gd name="adj" fmla="val 26786"/>
            </a:avLst>
          </a:prstGeom>
          <a:solidFill>
            <a:srgbClr val="1E9384">
              <a:alpha val="12000"/>
            </a:srgbClr>
          </a:solidFill>
          <a:ln/>
        </p:spPr>
        <p:txBody>
          <a:bodyPr/>
          <a:lstStyle/>
          <a:p>
            <a:endParaRPr lang="en-US"/>
          </a:p>
        </p:txBody>
      </p:sp>
      <p:sp>
        <p:nvSpPr>
          <p:cNvPr id="19" name="Text 16">
            <a:extLst>
              <a:ext uri="{FF2B5EF4-FFF2-40B4-BE49-F238E27FC236}">
                <a16:creationId xmlns:a16="http://schemas.microsoft.com/office/drawing/2014/main" id="{2215E0B4-F8FD-C8D6-F888-0A7E4514E4A0}"/>
              </a:ext>
            </a:extLst>
          </p:cNvPr>
          <p:cNvSpPr/>
          <p:nvPr/>
        </p:nvSpPr>
        <p:spPr>
          <a:xfrm>
            <a:off x="9559925" y="3634581"/>
            <a:ext cx="609600" cy="571500"/>
          </a:xfrm>
          <a:prstGeom prst="rect">
            <a:avLst/>
          </a:prstGeom>
          <a:noFill/>
          <a:ln/>
        </p:spPr>
        <p:txBody>
          <a:bodyPr wrap="square" lIns="25400" tIns="25400" rIns="25400" bIns="25400" rtlCol="0" anchor="ctr">
            <a:normAutofit/>
          </a:bodyPr>
          <a:lstStyle/>
          <a:p>
            <a:pPr marL="0" indent="0" algn="ctr">
              <a:lnSpc>
                <a:spcPct val="79245"/>
              </a:lnSpc>
              <a:buNone/>
            </a:pPr>
            <a:r>
              <a:rPr lang="en-US" sz="2100" b="1" dirty="0">
                <a:solidFill>
                  <a:srgbClr val="1E9384"/>
                </a:solidFill>
                <a:latin typeface="Dosis" pitchFamily="34" charset="0"/>
                <a:ea typeface="Dosis" pitchFamily="34" charset="-122"/>
                <a:cs typeface="Dosis" pitchFamily="34" charset="-120"/>
              </a:rPr>
              <a:t>4</a:t>
            </a:r>
            <a:endParaRPr lang="en-US" sz="2100" dirty="0"/>
          </a:p>
        </p:txBody>
      </p:sp>
      <p:sp>
        <p:nvSpPr>
          <p:cNvPr id="20" name="Text 17">
            <a:extLst>
              <a:ext uri="{FF2B5EF4-FFF2-40B4-BE49-F238E27FC236}">
                <a16:creationId xmlns:a16="http://schemas.microsoft.com/office/drawing/2014/main" id="{F55FC754-6EDF-82FB-83C3-A2140312B9CE}"/>
              </a:ext>
            </a:extLst>
          </p:cNvPr>
          <p:cNvSpPr/>
          <p:nvPr/>
        </p:nvSpPr>
        <p:spPr>
          <a:xfrm>
            <a:off x="10340976" y="3634581"/>
            <a:ext cx="6589554" cy="731441"/>
          </a:xfrm>
          <a:prstGeom prst="rect">
            <a:avLst/>
          </a:prstGeom>
          <a:noFill/>
          <a:ln/>
        </p:spPr>
        <p:txBody>
          <a:bodyPr wrap="square" lIns="25400" tIns="25400" rIns="25400" bIns="25400" rtlCol="0" anchor="t">
            <a:normAutofit/>
          </a:bodyPr>
          <a:lstStyle/>
          <a:p>
            <a:pPr marL="0" indent="0" algn="l">
              <a:lnSpc>
                <a:spcPct val="118696"/>
              </a:lnSpc>
              <a:buNone/>
            </a:pPr>
            <a:r>
              <a:rPr lang="en-US" sz="1950" dirty="0">
                <a:solidFill>
                  <a:srgbClr val="2B2130"/>
                </a:solidFill>
                <a:latin typeface="Roboto" pitchFamily="34" charset="0"/>
                <a:ea typeface="Roboto" pitchFamily="34" charset="-122"/>
                <a:cs typeface="Roboto" pitchFamily="34" charset="-120"/>
              </a:rPr>
              <a:t>Regular </a:t>
            </a:r>
            <a:r>
              <a:rPr lang="en-US" sz="1950" b="1" dirty="0">
                <a:solidFill>
                  <a:srgbClr val="2B2130"/>
                </a:solidFill>
                <a:latin typeface="Roboto" pitchFamily="34" charset="0"/>
                <a:ea typeface="Roboto" pitchFamily="34" charset="-122"/>
                <a:cs typeface="Roboto" pitchFamily="34" charset="-120"/>
              </a:rPr>
              <a:t>Q&amp;A sessions </a:t>
            </a:r>
            <a:r>
              <a:rPr lang="en-US" sz="1950" dirty="0">
                <a:solidFill>
                  <a:srgbClr val="2B2130"/>
                </a:solidFill>
                <a:latin typeface="Roboto" pitchFamily="34" charset="0"/>
                <a:ea typeface="Roboto" pitchFamily="34" charset="-122"/>
                <a:cs typeface="Roboto" pitchFamily="34" charset="-120"/>
              </a:rPr>
              <a:t>for BCs and recruited IFAs.</a:t>
            </a:r>
            <a:endParaRPr lang="en-US" sz="1950" dirty="0"/>
          </a:p>
        </p:txBody>
      </p:sp>
      <p:sp>
        <p:nvSpPr>
          <p:cNvPr id="21" name="Shape 18">
            <a:extLst>
              <a:ext uri="{FF2B5EF4-FFF2-40B4-BE49-F238E27FC236}">
                <a16:creationId xmlns:a16="http://schemas.microsoft.com/office/drawing/2014/main" id="{C87CEEDB-C2AA-7CFC-860A-5C248037BDB9}"/>
              </a:ext>
            </a:extLst>
          </p:cNvPr>
          <p:cNvSpPr/>
          <p:nvPr/>
        </p:nvSpPr>
        <p:spPr>
          <a:xfrm>
            <a:off x="1238250" y="4810522"/>
            <a:ext cx="15811500" cy="816769"/>
          </a:xfrm>
          <a:prstGeom prst="roundRect">
            <a:avLst>
              <a:gd name="adj" fmla="val 23324"/>
            </a:avLst>
          </a:prstGeom>
          <a:solidFill>
            <a:srgbClr val="442359"/>
          </a:solidFill>
          <a:ln/>
          <a:effectLst>
            <a:outerShdw blurRad="381000" dist="133350" dir="5400000" algn="bl" rotWithShape="0">
              <a:srgbClr val="442359">
                <a:alpha val="40000"/>
              </a:srgbClr>
            </a:outerShdw>
          </a:effectLst>
        </p:spPr>
        <p:txBody>
          <a:bodyPr/>
          <a:lstStyle/>
          <a:p>
            <a:endParaRPr lang="en-US"/>
          </a:p>
        </p:txBody>
      </p:sp>
      <p:sp>
        <p:nvSpPr>
          <p:cNvPr id="22" name="Text 19">
            <a:extLst>
              <a:ext uri="{FF2B5EF4-FFF2-40B4-BE49-F238E27FC236}">
                <a16:creationId xmlns:a16="http://schemas.microsoft.com/office/drawing/2014/main" id="{331227D0-2011-DE0E-1452-BD79F223E4E0}"/>
              </a:ext>
            </a:extLst>
          </p:cNvPr>
          <p:cNvSpPr/>
          <p:nvPr/>
        </p:nvSpPr>
        <p:spPr>
          <a:xfrm>
            <a:off x="1625895" y="5054765"/>
            <a:ext cx="1362174" cy="529995"/>
          </a:xfrm>
          <a:prstGeom prst="rect">
            <a:avLst/>
          </a:prstGeom>
          <a:noFill/>
          <a:ln/>
        </p:spPr>
        <p:txBody>
          <a:bodyPr wrap="none" lIns="25400" tIns="25400" rIns="25400" bIns="25400" rtlCol="0" anchor="t">
            <a:normAutofit/>
          </a:bodyPr>
          <a:lstStyle/>
          <a:p>
            <a:pPr marL="0" indent="0" algn="l">
              <a:lnSpc>
                <a:spcPct val="78947"/>
              </a:lnSpc>
              <a:buNone/>
            </a:pPr>
            <a:r>
              <a:rPr lang="en-US" sz="2250" b="1" dirty="0">
                <a:solidFill>
                  <a:srgbClr val="F2933F"/>
                </a:solidFill>
                <a:latin typeface="Dosis" pitchFamily="34" charset="0"/>
                <a:ea typeface="Dosis" pitchFamily="34" charset="-122"/>
                <a:cs typeface="Dosis" pitchFamily="34" charset="-120"/>
              </a:rPr>
              <a:t>Aug 2026</a:t>
            </a:r>
            <a:endParaRPr lang="en-US" sz="2250" dirty="0"/>
          </a:p>
        </p:txBody>
      </p:sp>
      <p:sp>
        <p:nvSpPr>
          <p:cNvPr id="23" name="Text 20">
            <a:extLst>
              <a:ext uri="{FF2B5EF4-FFF2-40B4-BE49-F238E27FC236}">
                <a16:creationId xmlns:a16="http://schemas.microsoft.com/office/drawing/2014/main" id="{6D14FE33-46EE-107C-E73F-776FD174632F}"/>
              </a:ext>
            </a:extLst>
          </p:cNvPr>
          <p:cNvSpPr/>
          <p:nvPr/>
        </p:nvSpPr>
        <p:spPr>
          <a:xfrm>
            <a:off x="2924274" y="5036907"/>
            <a:ext cx="8029367" cy="359569"/>
          </a:xfrm>
          <a:prstGeom prst="rect">
            <a:avLst/>
          </a:prstGeom>
          <a:noFill/>
          <a:ln/>
        </p:spPr>
        <p:txBody>
          <a:bodyPr wrap="square" lIns="25400" tIns="25400" rIns="25400" bIns="25400" rtlCol="0" anchor="t">
            <a:normAutofit/>
          </a:bodyPr>
          <a:lstStyle/>
          <a:p>
            <a:pPr marL="0" indent="0" algn="l">
              <a:lnSpc>
                <a:spcPct val="115057"/>
              </a:lnSpc>
              <a:buNone/>
            </a:pPr>
            <a:r>
              <a:rPr lang="en-US" sz="1875" b="1" dirty="0">
                <a:solidFill>
                  <a:srgbClr val="35CDB4"/>
                </a:solidFill>
                <a:latin typeface="Roboto" pitchFamily="34" charset="0"/>
                <a:ea typeface="Roboto" pitchFamily="34" charset="-122"/>
                <a:cs typeface="Roboto" pitchFamily="34" charset="-120"/>
              </a:rPr>
              <a:t>Official launch. </a:t>
            </a:r>
            <a:r>
              <a:rPr lang="en-US" sz="1875" dirty="0">
                <a:solidFill>
                  <a:srgbClr val="FFFFFF"/>
                </a:solidFill>
                <a:latin typeface="Roboto" pitchFamily="34" charset="0"/>
                <a:ea typeface="Roboto" pitchFamily="34" charset="-122"/>
                <a:cs typeface="Roboto" pitchFamily="34" charset="-120"/>
              </a:rPr>
              <a:t>Welcome packs sent to newly onboarded brokerages.</a:t>
            </a:r>
            <a:endParaRPr lang="en-US" sz="1875" dirty="0"/>
          </a:p>
        </p:txBody>
      </p:sp>
    </p:spTree>
    <p:extLst>
      <p:ext uri="{BB962C8B-B14F-4D97-AF65-F5344CB8AC3E}">
        <p14:creationId xmlns:p14="http://schemas.microsoft.com/office/powerpoint/2010/main" val="25621819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442359"/>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l="21" r="21"/>
          <a:stretch/>
        </p:blipFill>
        <p:spPr>
          <a:xfrm>
            <a:off x="0" y="0"/>
            <a:ext cx="18288001" cy="102870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442359"/>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alphaModFix amt="96000"/>
          </a:blip>
          <a:stretch>
            <a:fillRect/>
          </a:stretch>
        </p:blipFill>
        <p:spPr>
          <a:xfrm>
            <a:off x="1238191" y="1428750"/>
            <a:ext cx="1452682" cy="476220"/>
          </a:xfrm>
          <a:prstGeom prst="rect">
            <a:avLst/>
          </a:prstGeom>
        </p:spPr>
      </p:pic>
      <p:sp>
        <p:nvSpPr>
          <p:cNvPr id="3" name="Text 0"/>
          <p:cNvSpPr/>
          <p:nvPr/>
        </p:nvSpPr>
        <p:spPr>
          <a:xfrm>
            <a:off x="1238191" y="2325916"/>
            <a:ext cx="14144625" cy="285720"/>
          </a:xfrm>
          <a:prstGeom prst="rect">
            <a:avLst/>
          </a:prstGeom>
          <a:noFill/>
          <a:ln/>
        </p:spPr>
        <p:txBody>
          <a:bodyPr wrap="square" lIns="25400" tIns="25400" rIns="25400" bIns="25400" rtlCol="0" anchor="t">
            <a:normAutofit lnSpcReduction="10000"/>
          </a:bodyPr>
          <a:lstStyle/>
          <a:p>
            <a:pPr marL="0" indent="0" algn="l">
              <a:lnSpc>
                <a:spcPct val="84967"/>
              </a:lnSpc>
              <a:buNone/>
            </a:pPr>
            <a:r>
              <a:rPr lang="en-US" sz="1950" b="1" kern="0" spc="300" dirty="0">
                <a:solidFill>
                  <a:srgbClr val="35CDB4"/>
                </a:solidFill>
                <a:latin typeface="Roboto" pitchFamily="34" charset="0"/>
                <a:ea typeface="Roboto" pitchFamily="34" charset="-122"/>
                <a:cs typeface="Roboto" pitchFamily="34" charset="-120"/>
              </a:rPr>
              <a:t>PARTNER INTRODUCTION</a:t>
            </a:r>
            <a:endParaRPr lang="en-US" sz="1950" dirty="0"/>
          </a:p>
        </p:txBody>
      </p:sp>
      <p:sp>
        <p:nvSpPr>
          <p:cNvPr id="4" name="Text 1"/>
          <p:cNvSpPr/>
          <p:nvPr/>
        </p:nvSpPr>
        <p:spPr>
          <a:xfrm>
            <a:off x="1238191" y="2802136"/>
            <a:ext cx="13244513" cy="1825645"/>
          </a:xfrm>
          <a:prstGeom prst="rect">
            <a:avLst/>
          </a:prstGeom>
          <a:noFill/>
          <a:ln/>
        </p:spPr>
        <p:txBody>
          <a:bodyPr wrap="square" lIns="25400" tIns="25400" rIns="25400" bIns="25400" rtlCol="0" anchor="t">
            <a:normAutofit/>
          </a:bodyPr>
          <a:lstStyle/>
          <a:p>
            <a:pPr marL="0" indent="0" algn="l">
              <a:lnSpc>
                <a:spcPct val="81036"/>
              </a:lnSpc>
              <a:buNone/>
            </a:pPr>
            <a:r>
              <a:rPr lang="en-US" sz="6900" b="1" kern="0" spc="-75" dirty="0">
                <a:solidFill>
                  <a:srgbClr val="FFFFFF"/>
                </a:solidFill>
                <a:latin typeface="Dosis" pitchFamily="34" charset="0"/>
                <a:ea typeface="Dosis" pitchFamily="34" charset="-122"/>
                <a:cs typeface="Dosis" pitchFamily="34" charset="-120"/>
              </a:rPr>
              <a:t>Group life cover, quoted to issued in </a:t>
            </a:r>
            <a:r>
              <a:rPr lang="en-US" sz="6900" b="1" kern="0" spc="-75" dirty="0">
                <a:solidFill>
                  <a:srgbClr val="F2933F"/>
                </a:solidFill>
                <a:latin typeface="Dosis" pitchFamily="34" charset="0"/>
                <a:ea typeface="Dosis" pitchFamily="34" charset="-122"/>
                <a:cs typeface="Dosis" pitchFamily="34" charset="-120"/>
              </a:rPr>
              <a:t>minutes</a:t>
            </a:r>
            <a:endParaRPr lang="en-US" sz="6900" dirty="0"/>
          </a:p>
        </p:txBody>
      </p:sp>
      <p:sp>
        <p:nvSpPr>
          <p:cNvPr id="5" name="Text 2"/>
          <p:cNvSpPr/>
          <p:nvPr/>
        </p:nvSpPr>
        <p:spPr>
          <a:xfrm>
            <a:off x="1238191" y="4894451"/>
            <a:ext cx="10301288" cy="918210"/>
          </a:xfrm>
          <a:prstGeom prst="rect">
            <a:avLst/>
          </a:prstGeom>
          <a:noFill/>
          <a:ln/>
        </p:spPr>
        <p:txBody>
          <a:bodyPr wrap="square" lIns="25400" tIns="25400" rIns="25400" bIns="25400" rtlCol="0" anchor="t">
            <a:normAutofit lnSpcReduction="10000"/>
          </a:bodyPr>
          <a:lstStyle/>
          <a:p>
            <a:pPr marL="0" indent="0" algn="l">
              <a:lnSpc>
                <a:spcPct val="120312"/>
              </a:lnSpc>
              <a:buNone/>
            </a:pPr>
            <a:r>
              <a:rPr lang="en-US" sz="2475" dirty="0">
                <a:solidFill>
                  <a:srgbClr val="E7DCED"/>
                </a:solidFill>
                <a:latin typeface="Roboto" pitchFamily="34" charset="0"/>
                <a:ea typeface="Roboto" pitchFamily="34" charset="-122"/>
                <a:cs typeface="Roboto" pitchFamily="34" charset="-120"/>
              </a:rPr>
              <a:t>A digital group life proposition for benefit consultants and the clients they look after.</a:t>
            </a:r>
            <a:endParaRPr lang="en-US" sz="2475" dirty="0"/>
          </a:p>
        </p:txBody>
      </p:sp>
      <p:sp>
        <p:nvSpPr>
          <p:cNvPr id="9" name="Shape 5"/>
          <p:cNvSpPr/>
          <p:nvPr/>
        </p:nvSpPr>
        <p:spPr>
          <a:xfrm>
            <a:off x="0" y="8429626"/>
            <a:ext cx="18288001" cy="1857375"/>
          </a:xfrm>
          <a:prstGeom prst="rect">
            <a:avLst/>
          </a:prstGeom>
          <a:solidFill>
            <a:srgbClr val="FFFFFF"/>
          </a:solidFill>
          <a:ln/>
        </p:spPr>
        <p:txBody>
          <a:bodyPr/>
          <a:lstStyle/>
          <a:p>
            <a:endParaRPr lang="en-US"/>
          </a:p>
        </p:txBody>
      </p:sp>
      <p:pic>
        <p:nvPicPr>
          <p:cNvPr id="10" name="Image 2" descr="preencoded.png"/>
          <p:cNvPicPr>
            <a:picLocks noChangeAspect="1"/>
          </p:cNvPicPr>
          <p:nvPr/>
        </p:nvPicPr>
        <p:blipFill>
          <a:blip r:embed="rId4"/>
          <a:stretch>
            <a:fillRect/>
          </a:stretch>
        </p:blipFill>
        <p:spPr>
          <a:xfrm>
            <a:off x="523815" y="7839194"/>
            <a:ext cx="2238316" cy="2238316"/>
          </a:xfrm>
          <a:prstGeom prst="rect">
            <a:avLst/>
          </a:prstGeom>
        </p:spPr>
      </p:pic>
      <p:pic>
        <p:nvPicPr>
          <p:cNvPr id="11" name="Image 3" descr="preencoded.png"/>
          <p:cNvPicPr>
            <a:picLocks noChangeAspect="1"/>
          </p:cNvPicPr>
          <p:nvPr/>
        </p:nvPicPr>
        <p:blipFill>
          <a:blip r:embed="rId5"/>
          <a:stretch>
            <a:fillRect/>
          </a:stretch>
        </p:blipFill>
        <p:spPr>
          <a:xfrm>
            <a:off x="15987267" y="9067830"/>
            <a:ext cx="1462594" cy="62865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sp>
        <p:nvSpPr>
          <p:cNvPr id="3" name="Text 0"/>
          <p:cNvSpPr/>
          <p:nvPr/>
        </p:nvSpPr>
        <p:spPr>
          <a:xfrm>
            <a:off x="1238191" y="666690"/>
            <a:ext cx="17392782" cy="266700"/>
          </a:xfrm>
          <a:prstGeom prst="rect">
            <a:avLst/>
          </a:prstGeom>
          <a:noFill/>
          <a:ln/>
        </p:spPr>
        <p:txBody>
          <a:bodyPr wrap="square" lIns="25400" tIns="25400" rIns="25400" bIns="25400" rtlCol="0" anchor="t">
            <a:normAutofit lnSpcReduction="10000"/>
          </a:bodyPr>
          <a:lstStyle/>
          <a:p>
            <a:pPr marL="0" indent="0" algn="l">
              <a:lnSpc>
                <a:spcPct val="85106"/>
              </a:lnSpc>
              <a:buNone/>
            </a:pPr>
            <a:r>
              <a:rPr lang="en-US" sz="1800" b="1" kern="0" spc="300" dirty="0">
                <a:solidFill>
                  <a:srgbClr val="1E9384"/>
                </a:solidFill>
                <a:latin typeface="Roboto" pitchFamily="34" charset="0"/>
                <a:ea typeface="Roboto" pitchFamily="34" charset="-122"/>
                <a:cs typeface="Roboto" pitchFamily="34" charset="-120"/>
              </a:rPr>
              <a:t>WHO IS SIMPLY</a:t>
            </a:r>
            <a:endParaRPr lang="en-US" sz="1800" dirty="0"/>
          </a:p>
        </p:txBody>
      </p:sp>
      <p:sp>
        <p:nvSpPr>
          <p:cNvPr id="4" name="Text 1"/>
          <p:cNvSpPr/>
          <p:nvPr/>
        </p:nvSpPr>
        <p:spPr>
          <a:xfrm>
            <a:off x="1238191" y="1047631"/>
            <a:ext cx="17392782" cy="618173"/>
          </a:xfrm>
          <a:prstGeom prst="rect">
            <a:avLst/>
          </a:prstGeom>
          <a:noFill/>
          <a:ln/>
        </p:spPr>
        <p:txBody>
          <a:bodyPr wrap="square" lIns="25400" tIns="25400" rIns="25400" bIns="25400" rtlCol="0" anchor="t">
            <a:normAutofit/>
          </a:bodyPr>
          <a:lstStyle/>
          <a:p>
            <a:pPr marL="0" indent="0" algn="l">
              <a:lnSpc>
                <a:spcPct val="83197"/>
              </a:lnSpc>
              <a:buNone/>
            </a:pPr>
            <a:r>
              <a:rPr lang="en-US" sz="4350" b="1" kern="0" spc="-37" dirty="0">
                <a:solidFill>
                  <a:srgbClr val="442359"/>
                </a:solidFill>
                <a:latin typeface="Dosis" pitchFamily="34" charset="0"/>
                <a:ea typeface="Dosis" pitchFamily="34" charset="-122"/>
                <a:cs typeface="Dosis" pitchFamily="34" charset="-120"/>
              </a:rPr>
              <a:t>A digital-first life insurer, built in South Africa</a:t>
            </a:r>
            <a:endParaRPr lang="en-US" sz="4350" dirty="0"/>
          </a:p>
        </p:txBody>
      </p:sp>
      <p:sp>
        <p:nvSpPr>
          <p:cNvPr id="5" name="Shape 2"/>
          <p:cNvSpPr/>
          <p:nvPr/>
        </p:nvSpPr>
        <p:spPr>
          <a:xfrm>
            <a:off x="1238191" y="2151519"/>
            <a:ext cx="133320" cy="133320"/>
          </a:xfrm>
          <a:prstGeom prst="ellipse">
            <a:avLst/>
          </a:prstGeom>
          <a:solidFill>
            <a:srgbClr val="1E9384"/>
          </a:solidFill>
          <a:ln/>
        </p:spPr>
        <p:txBody>
          <a:bodyPr/>
          <a:lstStyle/>
          <a:p>
            <a:endParaRPr lang="en-US"/>
          </a:p>
        </p:txBody>
      </p:sp>
      <p:sp>
        <p:nvSpPr>
          <p:cNvPr id="6" name="Text 3"/>
          <p:cNvSpPr/>
          <p:nvPr/>
        </p:nvSpPr>
        <p:spPr>
          <a:xfrm>
            <a:off x="1581001" y="2046774"/>
            <a:ext cx="9277401" cy="438507"/>
          </a:xfrm>
          <a:prstGeom prst="rect">
            <a:avLst/>
          </a:prstGeom>
          <a:noFill/>
          <a:ln/>
        </p:spPr>
        <p:txBody>
          <a:bodyPr wrap="square" lIns="25400" tIns="25400" rIns="25400" bIns="25400" rtlCol="0" anchor="t">
            <a:normAutofit/>
          </a:bodyPr>
          <a:lstStyle/>
          <a:p>
            <a:pPr marL="0" indent="0" algn="l">
              <a:lnSpc>
                <a:spcPct val="122953"/>
              </a:lnSpc>
              <a:buNone/>
            </a:pPr>
            <a:r>
              <a:rPr lang="en-US" sz="2175" dirty="0">
                <a:solidFill>
                  <a:srgbClr val="2B2130"/>
                </a:solidFill>
                <a:latin typeface="Roboto" pitchFamily="34" charset="0"/>
                <a:ea typeface="Roboto" pitchFamily="34" charset="-122"/>
                <a:cs typeface="Roboto" pitchFamily="34" charset="-120"/>
              </a:rPr>
              <a:t>Simply is a provider of digital life insurance products.</a:t>
            </a:r>
            <a:endParaRPr lang="en-US" sz="2175" dirty="0"/>
          </a:p>
        </p:txBody>
      </p:sp>
      <p:sp>
        <p:nvSpPr>
          <p:cNvPr id="7" name="Shape 4"/>
          <p:cNvSpPr/>
          <p:nvPr/>
        </p:nvSpPr>
        <p:spPr>
          <a:xfrm>
            <a:off x="1238191" y="2799547"/>
            <a:ext cx="133320" cy="133320"/>
          </a:xfrm>
          <a:prstGeom prst="ellipse">
            <a:avLst/>
          </a:prstGeom>
          <a:solidFill>
            <a:srgbClr val="442359"/>
          </a:solidFill>
          <a:ln/>
        </p:spPr>
        <p:txBody>
          <a:bodyPr/>
          <a:lstStyle/>
          <a:p>
            <a:endParaRPr lang="en-US"/>
          </a:p>
        </p:txBody>
      </p:sp>
      <p:sp>
        <p:nvSpPr>
          <p:cNvPr id="8" name="Text 5"/>
          <p:cNvSpPr/>
          <p:nvPr/>
        </p:nvSpPr>
        <p:spPr>
          <a:xfrm>
            <a:off x="1581001" y="2694801"/>
            <a:ext cx="9277401" cy="438507"/>
          </a:xfrm>
          <a:prstGeom prst="rect">
            <a:avLst/>
          </a:prstGeom>
          <a:noFill/>
          <a:ln/>
        </p:spPr>
        <p:txBody>
          <a:bodyPr wrap="square" lIns="25400" tIns="25400" rIns="25400" bIns="25400" rtlCol="0" anchor="t">
            <a:normAutofit/>
          </a:bodyPr>
          <a:lstStyle/>
          <a:p>
            <a:pPr marL="0" indent="0" algn="l">
              <a:lnSpc>
                <a:spcPct val="122953"/>
              </a:lnSpc>
              <a:buNone/>
            </a:pPr>
            <a:r>
              <a:rPr lang="en-US" sz="2175" dirty="0">
                <a:solidFill>
                  <a:srgbClr val="2B2130"/>
                </a:solidFill>
                <a:latin typeface="Roboto" pitchFamily="34" charset="0"/>
                <a:ea typeface="Roboto" pitchFamily="34" charset="-122"/>
                <a:cs typeface="Roboto" pitchFamily="34" charset="-120"/>
              </a:rPr>
              <a:t>Founded in 2015 by Anthony Miller and Simon Nicholson.</a:t>
            </a:r>
            <a:endParaRPr lang="en-US" sz="2175" dirty="0"/>
          </a:p>
        </p:txBody>
      </p:sp>
      <p:sp>
        <p:nvSpPr>
          <p:cNvPr id="9" name="Shape 6"/>
          <p:cNvSpPr/>
          <p:nvPr/>
        </p:nvSpPr>
        <p:spPr>
          <a:xfrm>
            <a:off x="1238191" y="3447574"/>
            <a:ext cx="133320" cy="133320"/>
          </a:xfrm>
          <a:prstGeom prst="ellipse">
            <a:avLst/>
          </a:prstGeom>
          <a:solidFill>
            <a:srgbClr val="E4610F"/>
          </a:solidFill>
          <a:ln/>
        </p:spPr>
        <p:txBody>
          <a:bodyPr/>
          <a:lstStyle/>
          <a:p>
            <a:endParaRPr lang="en-US"/>
          </a:p>
        </p:txBody>
      </p:sp>
      <p:sp>
        <p:nvSpPr>
          <p:cNvPr id="10" name="Text 7"/>
          <p:cNvSpPr/>
          <p:nvPr/>
        </p:nvSpPr>
        <p:spPr>
          <a:xfrm>
            <a:off x="1581001" y="3342829"/>
            <a:ext cx="8687021" cy="1239322"/>
          </a:xfrm>
          <a:prstGeom prst="rect">
            <a:avLst/>
          </a:prstGeom>
          <a:noFill/>
          <a:ln/>
        </p:spPr>
        <p:txBody>
          <a:bodyPr wrap="square" lIns="25400" tIns="25400" rIns="25400" bIns="25400" rtlCol="0" anchor="t">
            <a:normAutofit lnSpcReduction="10000"/>
          </a:bodyPr>
          <a:lstStyle/>
          <a:p>
            <a:pPr marL="0" indent="0" algn="l">
              <a:lnSpc>
                <a:spcPct val="122953"/>
              </a:lnSpc>
              <a:buNone/>
            </a:pPr>
            <a:r>
              <a:rPr lang="en-US" sz="2175" dirty="0">
                <a:solidFill>
                  <a:srgbClr val="2B2130"/>
                </a:solidFill>
                <a:latin typeface="Roboto" pitchFamily="34" charset="0"/>
                <a:ea typeface="Roboto" pitchFamily="34" charset="-122"/>
                <a:cs typeface="Roboto" pitchFamily="34" charset="-120"/>
              </a:rPr>
              <a:t>Our goal is to secure the financial futures of millions of South Africans, and core to that goal is accessing customers via their employers.</a:t>
            </a:r>
            <a:endParaRPr lang="en-US" sz="2175" dirty="0"/>
          </a:p>
        </p:txBody>
      </p:sp>
      <p:sp>
        <p:nvSpPr>
          <p:cNvPr id="11" name="Shape 8"/>
          <p:cNvSpPr/>
          <p:nvPr/>
        </p:nvSpPr>
        <p:spPr>
          <a:xfrm>
            <a:off x="10548372" y="2046774"/>
            <a:ext cx="6501438" cy="2686381"/>
          </a:xfrm>
          <a:prstGeom prst="roundRect">
            <a:avLst>
              <a:gd name="adj" fmla="val 6475"/>
            </a:avLst>
          </a:prstGeom>
          <a:solidFill>
            <a:srgbClr val="442359"/>
          </a:solidFill>
          <a:ln/>
          <a:effectLst>
            <a:outerShdw blurRad="381000" dist="133350" dir="5400000" algn="bl" rotWithShape="0">
              <a:srgbClr val="442359">
                <a:alpha val="40000"/>
              </a:srgbClr>
            </a:outerShdw>
          </a:effectLst>
        </p:spPr>
        <p:txBody>
          <a:bodyPr/>
          <a:lstStyle/>
          <a:p>
            <a:endParaRPr lang="en-US"/>
          </a:p>
        </p:txBody>
      </p:sp>
      <p:sp>
        <p:nvSpPr>
          <p:cNvPr id="12" name="Text 9"/>
          <p:cNvSpPr/>
          <p:nvPr/>
        </p:nvSpPr>
        <p:spPr>
          <a:xfrm>
            <a:off x="10948422" y="2427714"/>
            <a:ext cx="6271472" cy="228570"/>
          </a:xfrm>
          <a:prstGeom prst="rect">
            <a:avLst/>
          </a:prstGeom>
          <a:noFill/>
          <a:ln/>
        </p:spPr>
        <p:txBody>
          <a:bodyPr wrap="square" lIns="25400" tIns="25400" rIns="25400" bIns="25400" rtlCol="0" anchor="t">
            <a:normAutofit fontScale="92500" lnSpcReduction="10000"/>
          </a:bodyPr>
          <a:lstStyle/>
          <a:p>
            <a:pPr marL="0" indent="0" algn="l">
              <a:lnSpc>
                <a:spcPct val="85470"/>
              </a:lnSpc>
              <a:buNone/>
            </a:pPr>
            <a:r>
              <a:rPr lang="en-US" sz="1500" b="1" kern="0" spc="225" dirty="0">
                <a:solidFill>
                  <a:srgbClr val="C9A6DD"/>
                </a:solidFill>
                <a:latin typeface="Roboto" pitchFamily="34" charset="0"/>
                <a:ea typeface="Roboto" pitchFamily="34" charset="-122"/>
                <a:cs typeface="Roboto" pitchFamily="34" charset="-120"/>
              </a:rPr>
              <a:t>OUR UNDERWRITER</a:t>
            </a:r>
            <a:endParaRPr lang="en-US" sz="1500" dirty="0"/>
          </a:p>
        </p:txBody>
      </p:sp>
      <p:sp>
        <p:nvSpPr>
          <p:cNvPr id="13" name="Text 10"/>
          <p:cNvSpPr/>
          <p:nvPr/>
        </p:nvSpPr>
        <p:spPr>
          <a:xfrm>
            <a:off x="10948422" y="2751505"/>
            <a:ext cx="6271472" cy="457170"/>
          </a:xfrm>
          <a:prstGeom prst="rect">
            <a:avLst/>
          </a:prstGeom>
          <a:noFill/>
          <a:ln/>
        </p:spPr>
        <p:txBody>
          <a:bodyPr wrap="square" lIns="25400" tIns="25400" rIns="25400" bIns="25400" rtlCol="0" anchor="t">
            <a:normAutofit/>
          </a:bodyPr>
          <a:lstStyle/>
          <a:p>
            <a:pPr marL="0" indent="0" algn="l">
              <a:lnSpc>
                <a:spcPct val="87302"/>
              </a:lnSpc>
              <a:buNone/>
            </a:pPr>
            <a:r>
              <a:rPr lang="en-US" sz="3000" b="1" dirty="0">
                <a:solidFill>
                  <a:srgbClr val="FFFFFF"/>
                </a:solidFill>
                <a:latin typeface="Dosis" pitchFamily="34" charset="0"/>
                <a:ea typeface="Dosis" pitchFamily="34" charset="-122"/>
                <a:cs typeface="Dosis" pitchFamily="34" charset="-120"/>
              </a:rPr>
              <a:t>Backed by Hollard</a:t>
            </a:r>
            <a:endParaRPr lang="en-US" sz="3000" dirty="0"/>
          </a:p>
        </p:txBody>
      </p:sp>
      <p:sp>
        <p:nvSpPr>
          <p:cNvPr id="14" name="Text 11"/>
          <p:cNvSpPr/>
          <p:nvPr/>
        </p:nvSpPr>
        <p:spPr>
          <a:xfrm>
            <a:off x="10948422" y="3361045"/>
            <a:ext cx="5872378" cy="1109663"/>
          </a:xfrm>
          <a:prstGeom prst="rect">
            <a:avLst/>
          </a:prstGeom>
          <a:noFill/>
          <a:ln/>
        </p:spPr>
        <p:txBody>
          <a:bodyPr wrap="square" lIns="25400" tIns="25400" rIns="25400" bIns="25400" rtlCol="0" anchor="t">
            <a:normAutofit lnSpcReduction="10000"/>
          </a:bodyPr>
          <a:lstStyle/>
          <a:p>
            <a:pPr marL="0" indent="0" algn="l">
              <a:lnSpc>
                <a:spcPct val="127551"/>
              </a:lnSpc>
              <a:buNone/>
            </a:pPr>
            <a:r>
              <a:rPr lang="en-US" sz="1875" dirty="0">
                <a:solidFill>
                  <a:srgbClr val="E7DCED"/>
                </a:solidFill>
                <a:latin typeface="Roboto" pitchFamily="34" charset="0"/>
                <a:ea typeface="Roboto" pitchFamily="34" charset="-122"/>
                <a:cs typeface="Roboto" pitchFamily="34" charset="-120"/>
              </a:rPr>
              <a:t>Every Simply policy is underwritten by Hollard Life Assurance Company, one of South Africa's largest privately owned insurers.</a:t>
            </a:r>
            <a:endParaRPr lang="en-US" sz="1875" dirty="0"/>
          </a:p>
        </p:txBody>
      </p:sp>
      <p:pic>
        <p:nvPicPr>
          <p:cNvPr id="16" name="Image 0" descr="preencoded.png">
            <a:extLst>
              <a:ext uri="{FF2B5EF4-FFF2-40B4-BE49-F238E27FC236}">
                <a16:creationId xmlns:a16="http://schemas.microsoft.com/office/drawing/2014/main" id="{C1681EEA-86C2-C0A9-F0A2-4F6A32D28906}"/>
              </a:ext>
            </a:extLst>
          </p:cNvPr>
          <p:cNvPicPr>
            <a:picLocks noChangeAspect="1"/>
          </p:cNvPicPr>
          <p:nvPr/>
        </p:nvPicPr>
        <p:blipFill>
          <a:blip r:embed="rId3"/>
          <a:srcRect l="21" t="67396"/>
          <a:stretch>
            <a:fillRect/>
          </a:stretch>
        </p:blipFill>
        <p:spPr>
          <a:xfrm>
            <a:off x="0" y="6933073"/>
            <a:ext cx="18291842" cy="3353927"/>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3" name="Text 0"/>
          <p:cNvSpPr/>
          <p:nvPr/>
        </p:nvSpPr>
        <p:spPr>
          <a:xfrm>
            <a:off x="1238191" y="666690"/>
            <a:ext cx="17392782" cy="266700"/>
          </a:xfrm>
          <a:prstGeom prst="rect">
            <a:avLst/>
          </a:prstGeom>
          <a:noFill/>
          <a:ln/>
        </p:spPr>
        <p:txBody>
          <a:bodyPr wrap="square" lIns="25400" tIns="25400" rIns="25400" bIns="25400" rtlCol="0" anchor="t">
            <a:normAutofit lnSpcReduction="10000"/>
          </a:bodyPr>
          <a:lstStyle/>
          <a:p>
            <a:pPr marL="0" indent="0" algn="l">
              <a:lnSpc>
                <a:spcPct val="85106"/>
              </a:lnSpc>
              <a:buNone/>
            </a:pPr>
            <a:r>
              <a:rPr lang="en-US" sz="1800" b="1" kern="0" spc="300" dirty="0">
                <a:solidFill>
                  <a:srgbClr val="1E9384"/>
                </a:solidFill>
                <a:latin typeface="Roboto" pitchFamily="34" charset="0"/>
                <a:ea typeface="Roboto" pitchFamily="34" charset="-122"/>
                <a:cs typeface="Roboto" pitchFamily="34" charset="-120"/>
              </a:rPr>
              <a:t>WHAT WE OFFER</a:t>
            </a:r>
            <a:endParaRPr lang="en-US" sz="1800" dirty="0"/>
          </a:p>
        </p:txBody>
      </p:sp>
      <p:sp>
        <p:nvSpPr>
          <p:cNvPr id="4" name="Text 1"/>
          <p:cNvSpPr/>
          <p:nvPr/>
        </p:nvSpPr>
        <p:spPr>
          <a:xfrm>
            <a:off x="1238191" y="1047631"/>
            <a:ext cx="17392782" cy="618173"/>
          </a:xfrm>
          <a:prstGeom prst="rect">
            <a:avLst/>
          </a:prstGeom>
          <a:noFill/>
          <a:ln/>
        </p:spPr>
        <p:txBody>
          <a:bodyPr wrap="square" lIns="25400" tIns="25400" rIns="25400" bIns="25400" rtlCol="0" anchor="t">
            <a:normAutofit/>
          </a:bodyPr>
          <a:lstStyle/>
          <a:p>
            <a:pPr marL="0" indent="0" algn="l">
              <a:lnSpc>
                <a:spcPct val="83197"/>
              </a:lnSpc>
              <a:buNone/>
            </a:pPr>
            <a:r>
              <a:rPr lang="en-US" sz="4350" b="1" kern="0" spc="-37" dirty="0">
                <a:solidFill>
                  <a:srgbClr val="442359"/>
                </a:solidFill>
                <a:latin typeface="Dosis" pitchFamily="34" charset="0"/>
                <a:ea typeface="Dosis" pitchFamily="34" charset="-122"/>
                <a:cs typeface="Dosis" pitchFamily="34" charset="-120"/>
              </a:rPr>
              <a:t>A cover range built around the workplace</a:t>
            </a:r>
            <a:endParaRPr lang="en-US" sz="4350" dirty="0"/>
          </a:p>
        </p:txBody>
      </p:sp>
      <p:sp>
        <p:nvSpPr>
          <p:cNvPr id="5" name="Shape 2"/>
          <p:cNvSpPr/>
          <p:nvPr/>
        </p:nvSpPr>
        <p:spPr>
          <a:xfrm>
            <a:off x="1238191" y="2046774"/>
            <a:ext cx="5876270" cy="3328720"/>
          </a:xfrm>
          <a:prstGeom prst="roundRect">
            <a:avLst>
              <a:gd name="adj" fmla="val 6868"/>
            </a:avLst>
          </a:prstGeom>
          <a:solidFill>
            <a:srgbClr val="442359"/>
          </a:solidFill>
          <a:ln/>
          <a:effectLst>
            <a:outerShdw blurRad="381000" dist="133350" dir="5400000" algn="bl" rotWithShape="0">
              <a:srgbClr val="442359">
                <a:alpha val="40000"/>
              </a:srgbClr>
            </a:outerShdw>
          </a:effectLst>
        </p:spPr>
        <p:txBody>
          <a:bodyPr/>
          <a:lstStyle/>
          <a:p>
            <a:endParaRPr lang="en-US"/>
          </a:p>
        </p:txBody>
      </p:sp>
      <p:sp>
        <p:nvSpPr>
          <p:cNvPr id="6" name="Shape 3"/>
          <p:cNvSpPr/>
          <p:nvPr/>
        </p:nvSpPr>
        <p:spPr>
          <a:xfrm>
            <a:off x="1581091" y="1894433"/>
            <a:ext cx="1468487" cy="333345"/>
          </a:xfrm>
          <a:prstGeom prst="roundRect">
            <a:avLst>
              <a:gd name="adj" fmla="val 50000"/>
            </a:avLst>
          </a:prstGeom>
          <a:solidFill>
            <a:srgbClr val="E4610F"/>
          </a:solidFill>
          <a:ln/>
        </p:spPr>
        <p:txBody>
          <a:bodyPr/>
          <a:lstStyle/>
          <a:p>
            <a:endParaRPr lang="en-US"/>
          </a:p>
        </p:txBody>
      </p:sp>
      <p:sp>
        <p:nvSpPr>
          <p:cNvPr id="7" name="Text 4"/>
          <p:cNvSpPr/>
          <p:nvPr/>
        </p:nvSpPr>
        <p:spPr>
          <a:xfrm>
            <a:off x="1733491" y="1980158"/>
            <a:ext cx="1239887" cy="199995"/>
          </a:xfrm>
          <a:prstGeom prst="rect">
            <a:avLst/>
          </a:prstGeom>
          <a:noFill/>
          <a:ln/>
        </p:spPr>
        <p:txBody>
          <a:bodyPr wrap="square" lIns="25400" tIns="25400" rIns="25400" bIns="25400" rtlCol="0" anchor="t">
            <a:normAutofit fontScale="92500" lnSpcReduction="10000"/>
          </a:bodyPr>
          <a:lstStyle/>
          <a:p>
            <a:pPr marL="0" indent="0" algn="l">
              <a:lnSpc>
                <a:spcPct val="85859"/>
              </a:lnSpc>
              <a:buNone/>
            </a:pPr>
            <a:r>
              <a:rPr lang="en-US" sz="1275" b="1" kern="0" spc="150" dirty="0">
                <a:solidFill>
                  <a:srgbClr val="FFFFFF"/>
                </a:solidFill>
                <a:latin typeface="Roboto" pitchFamily="34" charset="0"/>
                <a:ea typeface="Roboto" pitchFamily="34" charset="-122"/>
                <a:cs typeface="Roboto" pitchFamily="34" charset="-120"/>
              </a:rPr>
              <a:t>YOUR FOCUS</a:t>
            </a:r>
            <a:endParaRPr lang="en-US" sz="1275" dirty="0"/>
          </a:p>
        </p:txBody>
      </p:sp>
      <p:sp>
        <p:nvSpPr>
          <p:cNvPr id="8" name="Text 5"/>
          <p:cNvSpPr/>
          <p:nvPr/>
        </p:nvSpPr>
        <p:spPr>
          <a:xfrm>
            <a:off x="1581091" y="2408694"/>
            <a:ext cx="5709517" cy="404753"/>
          </a:xfrm>
          <a:prstGeom prst="rect">
            <a:avLst/>
          </a:prstGeom>
          <a:noFill/>
          <a:ln/>
        </p:spPr>
        <p:txBody>
          <a:bodyPr wrap="square" lIns="25400" tIns="25400" rIns="25400" bIns="25400" rtlCol="0" anchor="t">
            <a:normAutofit/>
          </a:bodyPr>
          <a:lstStyle/>
          <a:p>
            <a:pPr marL="0" indent="0" algn="l">
              <a:lnSpc>
                <a:spcPct val="86712"/>
              </a:lnSpc>
              <a:buNone/>
            </a:pPr>
            <a:r>
              <a:rPr lang="en-US" sz="2625" b="1" dirty="0">
                <a:solidFill>
                  <a:srgbClr val="FFFFFF"/>
                </a:solidFill>
                <a:latin typeface="Dosis" pitchFamily="34" charset="0"/>
                <a:ea typeface="Dosis" pitchFamily="34" charset="-122"/>
                <a:cs typeface="Dosis" pitchFamily="34" charset="-120"/>
              </a:rPr>
              <a:t>Flexi Staff Cover</a:t>
            </a:r>
            <a:endParaRPr lang="en-US" sz="2625" dirty="0"/>
          </a:p>
        </p:txBody>
      </p:sp>
      <p:sp>
        <p:nvSpPr>
          <p:cNvPr id="9" name="Text 6"/>
          <p:cNvSpPr/>
          <p:nvPr/>
        </p:nvSpPr>
        <p:spPr>
          <a:xfrm>
            <a:off x="1581091" y="2946797"/>
            <a:ext cx="5346185" cy="1032510"/>
          </a:xfrm>
          <a:prstGeom prst="rect">
            <a:avLst/>
          </a:prstGeom>
          <a:noFill/>
          <a:ln/>
        </p:spPr>
        <p:txBody>
          <a:bodyPr wrap="square" lIns="25400" tIns="25400" rIns="25400" bIns="25400" rtlCol="0" anchor="t">
            <a:normAutofit lnSpcReduction="10000"/>
          </a:bodyPr>
          <a:lstStyle/>
          <a:p>
            <a:pPr marL="0" indent="0" algn="l">
              <a:lnSpc>
                <a:spcPct val="123404"/>
              </a:lnSpc>
              <a:buNone/>
            </a:pPr>
            <a:r>
              <a:rPr lang="en-US" sz="1800" dirty="0">
                <a:solidFill>
                  <a:srgbClr val="E7DCED"/>
                </a:solidFill>
                <a:latin typeface="Roboto" pitchFamily="34" charset="0"/>
                <a:ea typeface="Roboto" pitchFamily="34" charset="-122"/>
                <a:cs typeface="Roboto" pitchFamily="34" charset="-120"/>
              </a:rPr>
              <a:t>Group life cover offering a flexible combination of life, lump sum disability, critical illness, temporary income protection and funeral cover.</a:t>
            </a:r>
            <a:endParaRPr lang="en-US" sz="1800" dirty="0"/>
          </a:p>
        </p:txBody>
      </p:sp>
      <p:sp>
        <p:nvSpPr>
          <p:cNvPr id="10" name="Shape 7"/>
          <p:cNvSpPr/>
          <p:nvPr/>
        </p:nvSpPr>
        <p:spPr>
          <a:xfrm>
            <a:off x="1581091" y="4131677"/>
            <a:ext cx="5190470" cy="881896"/>
          </a:xfrm>
          <a:prstGeom prst="roundRect">
            <a:avLst>
              <a:gd name="adj" fmla="val 15121"/>
            </a:avLst>
          </a:prstGeom>
          <a:solidFill>
            <a:srgbClr val="35CDB4">
              <a:alpha val="14000"/>
            </a:srgbClr>
          </a:solidFill>
          <a:ln w="5715">
            <a:solidFill>
              <a:srgbClr val="35CDB4">
                <a:alpha val="40000"/>
              </a:srgbClr>
            </a:solidFill>
            <a:prstDash val="solid"/>
          </a:ln>
        </p:spPr>
        <p:txBody>
          <a:bodyPr/>
          <a:lstStyle/>
          <a:p>
            <a:endParaRPr lang="en-US"/>
          </a:p>
        </p:txBody>
      </p:sp>
      <p:sp>
        <p:nvSpPr>
          <p:cNvPr id="11" name="Shape 8"/>
          <p:cNvSpPr/>
          <p:nvPr/>
        </p:nvSpPr>
        <p:spPr>
          <a:xfrm>
            <a:off x="1758255" y="4515475"/>
            <a:ext cx="114300" cy="114300"/>
          </a:xfrm>
          <a:prstGeom prst="ellipse">
            <a:avLst/>
          </a:prstGeom>
          <a:solidFill>
            <a:srgbClr val="35CDB4"/>
          </a:solidFill>
          <a:ln/>
        </p:spPr>
        <p:txBody>
          <a:bodyPr/>
          <a:lstStyle/>
          <a:p>
            <a:endParaRPr lang="en-US"/>
          </a:p>
        </p:txBody>
      </p:sp>
      <p:sp>
        <p:nvSpPr>
          <p:cNvPr id="12" name="Text 9"/>
          <p:cNvSpPr/>
          <p:nvPr/>
        </p:nvSpPr>
        <p:spPr>
          <a:xfrm>
            <a:off x="2005876" y="4289733"/>
            <a:ext cx="4726176" cy="603885"/>
          </a:xfrm>
          <a:prstGeom prst="rect">
            <a:avLst/>
          </a:prstGeom>
          <a:noFill/>
          <a:ln/>
        </p:spPr>
        <p:txBody>
          <a:bodyPr wrap="square" lIns="25400" tIns="25400" rIns="25400" bIns="25400" rtlCol="0" anchor="t">
            <a:normAutofit lnSpcReduction="10000"/>
          </a:bodyPr>
          <a:lstStyle/>
          <a:p>
            <a:pPr marL="0" indent="0" algn="l">
              <a:lnSpc>
                <a:spcPct val="115116"/>
              </a:lnSpc>
              <a:buNone/>
            </a:pPr>
            <a:r>
              <a:rPr lang="en-US" sz="1650" dirty="0">
                <a:solidFill>
                  <a:srgbClr val="FFFFFF"/>
                </a:solidFill>
                <a:latin typeface="Roboto" pitchFamily="34" charset="0"/>
                <a:ea typeface="Roboto" pitchFamily="34" charset="-122"/>
                <a:cs typeface="Roboto" pitchFamily="34" charset="-120"/>
              </a:rPr>
              <a:t>Includes an Employee Assistance Programme at no extra cost.</a:t>
            </a:r>
            <a:endParaRPr lang="en-US" sz="1650" dirty="0"/>
          </a:p>
        </p:txBody>
      </p:sp>
      <p:sp>
        <p:nvSpPr>
          <p:cNvPr id="13" name="Shape 10"/>
          <p:cNvSpPr/>
          <p:nvPr/>
        </p:nvSpPr>
        <p:spPr>
          <a:xfrm>
            <a:off x="7381101" y="2046774"/>
            <a:ext cx="4701034" cy="3328720"/>
          </a:xfrm>
          <a:prstGeom prst="roundRect">
            <a:avLst>
              <a:gd name="adj" fmla="val 6868"/>
            </a:avLst>
          </a:prstGeom>
          <a:solidFill>
            <a:srgbClr val="FFFFFF"/>
          </a:solidFill>
          <a:ln w="5715">
            <a:solidFill>
              <a:srgbClr val="E6E3EC"/>
            </a:solidFill>
            <a:prstDash val="solid"/>
          </a:ln>
          <a:effectLst>
            <a:outerShdw blurRad="209550" dist="57150" dir="5400000" algn="bl" rotWithShape="0">
              <a:srgbClr val="28193C">
                <a:alpha val="16000"/>
              </a:srgbClr>
            </a:outerShdw>
          </a:effectLst>
        </p:spPr>
        <p:txBody>
          <a:bodyPr/>
          <a:lstStyle/>
          <a:p>
            <a:endParaRPr lang="en-US"/>
          </a:p>
        </p:txBody>
      </p:sp>
      <p:sp>
        <p:nvSpPr>
          <p:cNvPr id="14" name="Text 11"/>
          <p:cNvSpPr/>
          <p:nvPr/>
        </p:nvSpPr>
        <p:spPr>
          <a:xfrm>
            <a:off x="7710607" y="2414409"/>
            <a:ext cx="4446226" cy="383858"/>
          </a:xfrm>
          <a:prstGeom prst="rect">
            <a:avLst/>
          </a:prstGeom>
          <a:noFill/>
          <a:ln/>
        </p:spPr>
        <p:txBody>
          <a:bodyPr wrap="square" lIns="25400" tIns="25400" rIns="25400" bIns="25400" rtlCol="0" anchor="t">
            <a:normAutofit/>
          </a:bodyPr>
          <a:lstStyle/>
          <a:p>
            <a:pPr marL="0" indent="0" algn="l">
              <a:lnSpc>
                <a:spcPct val="87681"/>
              </a:lnSpc>
              <a:buNone/>
            </a:pPr>
            <a:r>
              <a:rPr lang="en-US" sz="2475" b="1" dirty="0">
                <a:solidFill>
                  <a:srgbClr val="442359"/>
                </a:solidFill>
                <a:latin typeface="Dosis" pitchFamily="34" charset="0"/>
                <a:ea typeface="Dosis" pitchFamily="34" charset="-122"/>
                <a:cs typeface="Dosis" pitchFamily="34" charset="-120"/>
              </a:rPr>
              <a:t>Flexi Family Cover</a:t>
            </a:r>
            <a:endParaRPr lang="en-US" sz="2475" dirty="0"/>
          </a:p>
        </p:txBody>
      </p:sp>
      <p:sp>
        <p:nvSpPr>
          <p:cNvPr id="15" name="Text 12"/>
          <p:cNvSpPr/>
          <p:nvPr/>
        </p:nvSpPr>
        <p:spPr>
          <a:xfrm>
            <a:off x="7710607" y="2931616"/>
            <a:ext cx="4163284" cy="752475"/>
          </a:xfrm>
          <a:prstGeom prst="rect">
            <a:avLst/>
          </a:prstGeom>
          <a:noFill/>
          <a:ln/>
        </p:spPr>
        <p:txBody>
          <a:bodyPr wrap="square" lIns="25400" tIns="25400" rIns="25400" bIns="25400" rtlCol="0" anchor="t">
            <a:normAutofit lnSpcReduction="10000"/>
          </a:bodyPr>
          <a:lstStyle/>
          <a:p>
            <a:pPr marL="0" indent="0" algn="l">
              <a:lnSpc>
                <a:spcPct val="127551"/>
              </a:lnSpc>
              <a:buNone/>
            </a:pPr>
            <a:r>
              <a:rPr lang="en-US" sz="1875" dirty="0">
                <a:solidFill>
                  <a:srgbClr val="4A4452"/>
                </a:solidFill>
                <a:latin typeface="Roboto" pitchFamily="34" charset="0"/>
                <a:ea typeface="Roboto" pitchFamily="34" charset="-122"/>
                <a:cs typeface="Roboto" pitchFamily="34" charset="-120"/>
              </a:rPr>
              <a:t>Life, disability and funeral cover, mix-and-match for individuals and families.</a:t>
            </a:r>
            <a:endParaRPr lang="en-US" sz="1875" dirty="0"/>
          </a:p>
        </p:txBody>
      </p:sp>
      <p:sp>
        <p:nvSpPr>
          <p:cNvPr id="16" name="Shape 13"/>
          <p:cNvSpPr/>
          <p:nvPr/>
        </p:nvSpPr>
        <p:spPr>
          <a:xfrm>
            <a:off x="12348776" y="2046774"/>
            <a:ext cx="4701034" cy="3328720"/>
          </a:xfrm>
          <a:prstGeom prst="roundRect">
            <a:avLst>
              <a:gd name="adj" fmla="val 6868"/>
            </a:avLst>
          </a:prstGeom>
          <a:solidFill>
            <a:srgbClr val="FFFFFF"/>
          </a:solidFill>
          <a:ln w="5715">
            <a:solidFill>
              <a:srgbClr val="E6E3EC"/>
            </a:solidFill>
            <a:prstDash val="solid"/>
          </a:ln>
          <a:effectLst>
            <a:outerShdw blurRad="209550" dist="57150" dir="5400000" algn="bl" rotWithShape="0">
              <a:srgbClr val="28193C">
                <a:alpha val="16000"/>
              </a:srgbClr>
            </a:outerShdw>
          </a:effectLst>
        </p:spPr>
        <p:txBody>
          <a:bodyPr/>
          <a:lstStyle/>
          <a:p>
            <a:endParaRPr lang="en-US"/>
          </a:p>
        </p:txBody>
      </p:sp>
      <p:sp>
        <p:nvSpPr>
          <p:cNvPr id="17" name="Text 14"/>
          <p:cNvSpPr/>
          <p:nvPr/>
        </p:nvSpPr>
        <p:spPr>
          <a:xfrm>
            <a:off x="12678282" y="2414409"/>
            <a:ext cx="4446226" cy="383858"/>
          </a:xfrm>
          <a:prstGeom prst="rect">
            <a:avLst/>
          </a:prstGeom>
          <a:noFill/>
          <a:ln/>
        </p:spPr>
        <p:txBody>
          <a:bodyPr wrap="square" lIns="25400" tIns="25400" rIns="25400" bIns="25400" rtlCol="0" anchor="t">
            <a:normAutofit/>
          </a:bodyPr>
          <a:lstStyle/>
          <a:p>
            <a:pPr marL="0" indent="0" algn="l">
              <a:lnSpc>
                <a:spcPct val="87681"/>
              </a:lnSpc>
              <a:buNone/>
            </a:pPr>
            <a:r>
              <a:rPr lang="en-US" sz="2475" b="1" dirty="0">
                <a:solidFill>
                  <a:srgbClr val="442359"/>
                </a:solidFill>
                <a:latin typeface="Dosis" pitchFamily="34" charset="0"/>
                <a:ea typeface="Dosis" pitchFamily="34" charset="-122"/>
                <a:cs typeface="Dosis" pitchFamily="34" charset="-120"/>
              </a:rPr>
              <a:t>Flexi Domestic Cover</a:t>
            </a:r>
            <a:endParaRPr lang="en-US" sz="2475" dirty="0"/>
          </a:p>
        </p:txBody>
      </p:sp>
      <p:sp>
        <p:nvSpPr>
          <p:cNvPr id="18" name="Text 15"/>
          <p:cNvSpPr/>
          <p:nvPr/>
        </p:nvSpPr>
        <p:spPr>
          <a:xfrm>
            <a:off x="12678282" y="2931616"/>
            <a:ext cx="4163284" cy="752475"/>
          </a:xfrm>
          <a:prstGeom prst="rect">
            <a:avLst/>
          </a:prstGeom>
          <a:noFill/>
          <a:ln/>
        </p:spPr>
        <p:txBody>
          <a:bodyPr wrap="square" lIns="25400" tIns="25400" rIns="25400" bIns="25400" rtlCol="0" anchor="t">
            <a:normAutofit lnSpcReduction="10000"/>
          </a:bodyPr>
          <a:lstStyle/>
          <a:p>
            <a:pPr marL="0" indent="0" algn="l">
              <a:lnSpc>
                <a:spcPct val="127551"/>
              </a:lnSpc>
              <a:buNone/>
            </a:pPr>
            <a:r>
              <a:rPr lang="en-US" sz="1875" dirty="0">
                <a:solidFill>
                  <a:srgbClr val="4A4452"/>
                </a:solidFill>
                <a:latin typeface="Roboto" pitchFamily="34" charset="0"/>
                <a:ea typeface="Roboto" pitchFamily="34" charset="-122"/>
                <a:cs typeface="Roboto" pitchFamily="34" charset="-120"/>
              </a:rPr>
              <a:t>Cover for a domestic worker, funded by the employer.</a:t>
            </a:r>
            <a:endParaRPr lang="en-US" sz="1875" dirty="0"/>
          </a:p>
        </p:txBody>
      </p:sp>
      <p:pic>
        <p:nvPicPr>
          <p:cNvPr id="19" name="Image 0" descr="preencoded.png">
            <a:extLst>
              <a:ext uri="{FF2B5EF4-FFF2-40B4-BE49-F238E27FC236}">
                <a16:creationId xmlns:a16="http://schemas.microsoft.com/office/drawing/2014/main" id="{31364173-46EC-6D09-7F4B-51E68F11AE98}"/>
              </a:ext>
            </a:extLst>
          </p:cNvPr>
          <p:cNvPicPr>
            <a:picLocks noChangeAspect="1"/>
          </p:cNvPicPr>
          <p:nvPr/>
        </p:nvPicPr>
        <p:blipFill>
          <a:blip r:embed="rId3"/>
          <a:srcRect l="21" t="67396"/>
          <a:stretch>
            <a:fillRect/>
          </a:stretch>
        </p:blipFill>
        <p:spPr>
          <a:xfrm>
            <a:off x="0" y="6933073"/>
            <a:ext cx="18291842" cy="3353927"/>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sp>
        <p:nvSpPr>
          <p:cNvPr id="3" name="Text 0"/>
          <p:cNvSpPr/>
          <p:nvPr/>
        </p:nvSpPr>
        <p:spPr>
          <a:xfrm>
            <a:off x="1238191" y="628650"/>
            <a:ext cx="17392782" cy="266700"/>
          </a:xfrm>
          <a:prstGeom prst="rect">
            <a:avLst/>
          </a:prstGeom>
          <a:noFill/>
          <a:ln/>
        </p:spPr>
        <p:txBody>
          <a:bodyPr wrap="square" lIns="25400" tIns="25400" rIns="25400" bIns="25400" rtlCol="0" anchor="t">
            <a:normAutofit lnSpcReduction="10000"/>
          </a:bodyPr>
          <a:lstStyle/>
          <a:p>
            <a:pPr marL="0" indent="0" algn="l">
              <a:lnSpc>
                <a:spcPct val="85106"/>
              </a:lnSpc>
              <a:buNone/>
            </a:pPr>
            <a:r>
              <a:rPr lang="en-US" sz="1800" b="1" kern="0" spc="300" dirty="0">
                <a:solidFill>
                  <a:srgbClr val="1E9384"/>
                </a:solidFill>
                <a:latin typeface="Roboto" pitchFamily="34" charset="0"/>
                <a:ea typeface="Roboto" pitchFamily="34" charset="-122"/>
                <a:cs typeface="Roboto" pitchFamily="34" charset="-120"/>
              </a:rPr>
              <a:t>WHAT MAKES US SPECIAL</a:t>
            </a:r>
            <a:endParaRPr lang="en-US" sz="1800" dirty="0"/>
          </a:p>
        </p:txBody>
      </p:sp>
      <p:sp>
        <p:nvSpPr>
          <p:cNvPr id="4" name="Text 1"/>
          <p:cNvSpPr/>
          <p:nvPr/>
        </p:nvSpPr>
        <p:spPr>
          <a:xfrm>
            <a:off x="1238191" y="990570"/>
            <a:ext cx="17392782" cy="598081"/>
          </a:xfrm>
          <a:prstGeom prst="rect">
            <a:avLst/>
          </a:prstGeom>
          <a:noFill/>
          <a:ln/>
        </p:spPr>
        <p:txBody>
          <a:bodyPr wrap="square" lIns="25400" tIns="25400" rIns="25400" bIns="25400" rtlCol="0" anchor="t">
            <a:normAutofit/>
          </a:bodyPr>
          <a:lstStyle/>
          <a:p>
            <a:pPr marL="0" indent="0" algn="l">
              <a:lnSpc>
                <a:spcPct val="83051"/>
              </a:lnSpc>
              <a:buNone/>
            </a:pPr>
            <a:r>
              <a:rPr lang="en-US" sz="4200" b="1" kern="0" spc="-37" dirty="0">
                <a:solidFill>
                  <a:srgbClr val="442359"/>
                </a:solidFill>
                <a:latin typeface="Dosis" pitchFamily="34" charset="0"/>
                <a:ea typeface="Dosis" pitchFamily="34" charset="-122"/>
                <a:cs typeface="Dosis" pitchFamily="34" charset="-120"/>
              </a:rPr>
              <a:t>Quote to inception, fully online</a:t>
            </a:r>
            <a:endParaRPr lang="en-US" sz="4200" dirty="0"/>
          </a:p>
        </p:txBody>
      </p:sp>
      <p:sp>
        <p:nvSpPr>
          <p:cNvPr id="5" name="Text 2"/>
          <p:cNvSpPr/>
          <p:nvPr/>
        </p:nvSpPr>
        <p:spPr>
          <a:xfrm>
            <a:off x="1238191" y="1607701"/>
            <a:ext cx="17392782" cy="424755"/>
          </a:xfrm>
          <a:prstGeom prst="rect">
            <a:avLst/>
          </a:prstGeom>
          <a:noFill/>
          <a:ln/>
        </p:spPr>
        <p:txBody>
          <a:bodyPr wrap="square" lIns="25400" tIns="25400" rIns="25400" bIns="25400" rtlCol="0" anchor="t">
            <a:normAutofit/>
          </a:bodyPr>
          <a:lstStyle/>
          <a:p>
            <a:pPr marL="0" indent="0" algn="l">
              <a:lnSpc>
                <a:spcPct val="118713"/>
              </a:lnSpc>
              <a:buNone/>
            </a:pPr>
            <a:r>
              <a:rPr lang="en-US" sz="2175" dirty="0">
                <a:solidFill>
                  <a:srgbClr val="4A4452"/>
                </a:solidFill>
                <a:latin typeface="Roboto" pitchFamily="34" charset="0"/>
                <a:ea typeface="Roboto" pitchFamily="34" charset="-122"/>
                <a:cs typeface="Roboto" pitchFamily="34" charset="-120"/>
              </a:rPr>
              <a:t>One unbroken digital journey, for schemes of up to 400 employees.</a:t>
            </a:r>
            <a:endParaRPr lang="en-US" sz="2175" dirty="0"/>
          </a:p>
        </p:txBody>
      </p:sp>
      <p:sp>
        <p:nvSpPr>
          <p:cNvPr id="6" name="Shape 3"/>
          <p:cNvSpPr/>
          <p:nvPr/>
        </p:nvSpPr>
        <p:spPr>
          <a:xfrm>
            <a:off x="1238191" y="2413427"/>
            <a:ext cx="3781455" cy="2752666"/>
          </a:xfrm>
          <a:prstGeom prst="roundRect">
            <a:avLst>
              <a:gd name="adj" fmla="val 7613"/>
            </a:avLst>
          </a:prstGeom>
          <a:solidFill>
            <a:srgbClr val="FFFFFF"/>
          </a:solidFill>
          <a:ln w="5715">
            <a:solidFill>
              <a:srgbClr val="E6E3EC"/>
            </a:solidFill>
            <a:prstDash val="solid"/>
          </a:ln>
          <a:effectLst>
            <a:outerShdw blurRad="209550" dist="57150" dir="5400000" algn="bl" rotWithShape="0">
              <a:srgbClr val="28193C">
                <a:alpha val="16000"/>
              </a:srgbClr>
            </a:outerShdw>
          </a:effectLst>
        </p:spPr>
        <p:txBody>
          <a:bodyPr/>
          <a:lstStyle/>
          <a:p>
            <a:endParaRPr lang="en-US"/>
          </a:p>
        </p:txBody>
      </p:sp>
      <p:sp>
        <p:nvSpPr>
          <p:cNvPr id="7" name="Shape 4"/>
          <p:cNvSpPr/>
          <p:nvPr/>
        </p:nvSpPr>
        <p:spPr>
          <a:xfrm>
            <a:off x="1510546" y="2723912"/>
            <a:ext cx="590520" cy="590520"/>
          </a:xfrm>
          <a:prstGeom prst="roundRect">
            <a:avLst>
              <a:gd name="adj" fmla="val 29034"/>
            </a:avLst>
          </a:prstGeom>
          <a:solidFill>
            <a:srgbClr val="1E9384">
              <a:alpha val="12000"/>
            </a:srgbClr>
          </a:solidFill>
          <a:ln/>
        </p:spPr>
        <p:txBody>
          <a:bodyPr/>
          <a:lstStyle/>
          <a:p>
            <a:endParaRPr lang="en-US"/>
          </a:p>
        </p:txBody>
      </p:sp>
      <p:sp>
        <p:nvSpPr>
          <p:cNvPr id="8" name="Text 5"/>
          <p:cNvSpPr/>
          <p:nvPr/>
        </p:nvSpPr>
        <p:spPr>
          <a:xfrm>
            <a:off x="1472446" y="2723912"/>
            <a:ext cx="666720" cy="628620"/>
          </a:xfrm>
          <a:prstGeom prst="rect">
            <a:avLst/>
          </a:prstGeom>
          <a:noFill/>
          <a:ln/>
        </p:spPr>
        <p:txBody>
          <a:bodyPr wrap="square" lIns="25400" tIns="25400" rIns="25400" bIns="25400" rtlCol="0" anchor="ctr">
            <a:normAutofit/>
          </a:bodyPr>
          <a:lstStyle/>
          <a:p>
            <a:pPr marL="0" indent="0" algn="ctr">
              <a:lnSpc>
                <a:spcPct val="79365"/>
              </a:lnSpc>
              <a:buNone/>
            </a:pPr>
            <a:r>
              <a:rPr lang="en-US" sz="2250" b="1" dirty="0">
                <a:solidFill>
                  <a:srgbClr val="1E9384"/>
                </a:solidFill>
                <a:latin typeface="Dosis" pitchFamily="34" charset="0"/>
                <a:ea typeface="Dosis" pitchFamily="34" charset="-122"/>
                <a:cs typeface="Dosis" pitchFamily="34" charset="-120"/>
              </a:rPr>
              <a:t>01</a:t>
            </a:r>
            <a:endParaRPr lang="en-US" sz="2250" dirty="0"/>
          </a:p>
        </p:txBody>
      </p:sp>
      <p:sp>
        <p:nvSpPr>
          <p:cNvPr id="9" name="Text 6"/>
          <p:cNvSpPr/>
          <p:nvPr/>
        </p:nvSpPr>
        <p:spPr>
          <a:xfrm>
            <a:off x="1510546" y="3504902"/>
            <a:ext cx="3560418" cy="331440"/>
          </a:xfrm>
          <a:prstGeom prst="rect">
            <a:avLst/>
          </a:prstGeom>
          <a:noFill/>
          <a:ln/>
        </p:spPr>
        <p:txBody>
          <a:bodyPr wrap="square" lIns="25400" tIns="25400" rIns="25400" bIns="25400" rtlCol="0" anchor="t">
            <a:normAutofit/>
          </a:bodyPr>
          <a:lstStyle/>
          <a:p>
            <a:pPr marL="0" indent="0" algn="l">
              <a:lnSpc>
                <a:spcPct val="87006"/>
              </a:lnSpc>
              <a:buNone/>
            </a:pPr>
            <a:r>
              <a:rPr lang="en-US" sz="2100" b="1" dirty="0">
                <a:solidFill>
                  <a:srgbClr val="442359"/>
                </a:solidFill>
                <a:latin typeface="Dosis" pitchFamily="34" charset="0"/>
                <a:ea typeface="Dosis" pitchFamily="34" charset="-122"/>
                <a:cs typeface="Dosis" pitchFamily="34" charset="-120"/>
              </a:rPr>
              <a:t>Initial estimate</a:t>
            </a:r>
            <a:endParaRPr lang="en-US" sz="2100" dirty="0"/>
          </a:p>
        </p:txBody>
      </p:sp>
      <p:sp>
        <p:nvSpPr>
          <p:cNvPr id="10" name="Text 7"/>
          <p:cNvSpPr/>
          <p:nvPr/>
        </p:nvSpPr>
        <p:spPr>
          <a:xfrm>
            <a:off x="1510546" y="3902988"/>
            <a:ext cx="3333846" cy="673179"/>
          </a:xfrm>
          <a:prstGeom prst="rect">
            <a:avLst/>
          </a:prstGeom>
          <a:noFill/>
          <a:ln/>
        </p:spPr>
        <p:txBody>
          <a:bodyPr wrap="square" lIns="25400" tIns="25400" rIns="25400" bIns="25400" rtlCol="0" anchor="t">
            <a:normAutofit lnSpcReduction="10000"/>
          </a:bodyPr>
          <a:lstStyle/>
          <a:p>
            <a:pPr marL="0" indent="0" algn="l">
              <a:lnSpc>
                <a:spcPct val="123519"/>
              </a:lnSpc>
              <a:buNone/>
            </a:pPr>
            <a:r>
              <a:rPr lang="en-US" sz="1725" dirty="0">
                <a:solidFill>
                  <a:srgbClr val="4A4452"/>
                </a:solidFill>
                <a:latin typeface="Roboto" pitchFamily="34" charset="0"/>
                <a:ea typeface="Roboto" pitchFamily="34" charset="-122"/>
                <a:cs typeface="Roboto" pitchFamily="34" charset="-120"/>
              </a:rPr>
              <a:t>A ballpark in seconds using average scheme data.</a:t>
            </a:r>
            <a:endParaRPr lang="en-US" sz="1725" dirty="0"/>
          </a:p>
        </p:txBody>
      </p:sp>
      <p:sp>
        <p:nvSpPr>
          <p:cNvPr id="11" name="Shape 8"/>
          <p:cNvSpPr/>
          <p:nvPr/>
        </p:nvSpPr>
        <p:spPr>
          <a:xfrm>
            <a:off x="5248245" y="2413427"/>
            <a:ext cx="3781455" cy="2752666"/>
          </a:xfrm>
          <a:prstGeom prst="roundRect">
            <a:avLst>
              <a:gd name="adj" fmla="val 7613"/>
            </a:avLst>
          </a:prstGeom>
          <a:solidFill>
            <a:srgbClr val="FFFFFF"/>
          </a:solidFill>
          <a:ln w="5715">
            <a:solidFill>
              <a:srgbClr val="E6E3EC"/>
            </a:solidFill>
            <a:prstDash val="solid"/>
          </a:ln>
          <a:effectLst>
            <a:outerShdw blurRad="209550" dist="57150" dir="5400000" algn="bl" rotWithShape="0">
              <a:srgbClr val="28193C">
                <a:alpha val="16000"/>
              </a:srgbClr>
            </a:outerShdw>
          </a:effectLst>
        </p:spPr>
        <p:txBody>
          <a:bodyPr/>
          <a:lstStyle/>
          <a:p>
            <a:endParaRPr lang="en-US"/>
          </a:p>
        </p:txBody>
      </p:sp>
      <p:sp>
        <p:nvSpPr>
          <p:cNvPr id="12" name="Shape 9"/>
          <p:cNvSpPr/>
          <p:nvPr/>
        </p:nvSpPr>
        <p:spPr>
          <a:xfrm>
            <a:off x="5520601" y="2723912"/>
            <a:ext cx="590520" cy="590520"/>
          </a:xfrm>
          <a:prstGeom prst="roundRect">
            <a:avLst>
              <a:gd name="adj" fmla="val 29034"/>
            </a:avLst>
          </a:prstGeom>
          <a:solidFill>
            <a:srgbClr val="442359">
              <a:alpha val="10000"/>
            </a:srgbClr>
          </a:solidFill>
          <a:ln/>
        </p:spPr>
        <p:txBody>
          <a:bodyPr/>
          <a:lstStyle/>
          <a:p>
            <a:endParaRPr lang="en-US"/>
          </a:p>
        </p:txBody>
      </p:sp>
      <p:sp>
        <p:nvSpPr>
          <p:cNvPr id="13" name="Text 10"/>
          <p:cNvSpPr/>
          <p:nvPr/>
        </p:nvSpPr>
        <p:spPr>
          <a:xfrm>
            <a:off x="5482501" y="2723912"/>
            <a:ext cx="666720" cy="628620"/>
          </a:xfrm>
          <a:prstGeom prst="rect">
            <a:avLst/>
          </a:prstGeom>
          <a:noFill/>
          <a:ln/>
        </p:spPr>
        <p:txBody>
          <a:bodyPr wrap="square" lIns="25400" tIns="25400" rIns="25400" bIns="25400" rtlCol="0" anchor="ctr">
            <a:normAutofit/>
          </a:bodyPr>
          <a:lstStyle/>
          <a:p>
            <a:pPr marL="0" indent="0" algn="ctr">
              <a:lnSpc>
                <a:spcPct val="79365"/>
              </a:lnSpc>
              <a:buNone/>
            </a:pPr>
            <a:r>
              <a:rPr lang="en-US" sz="2250" b="1" dirty="0">
                <a:solidFill>
                  <a:srgbClr val="442359"/>
                </a:solidFill>
                <a:latin typeface="Dosis" pitchFamily="34" charset="0"/>
                <a:ea typeface="Dosis" pitchFamily="34" charset="-122"/>
                <a:cs typeface="Dosis" pitchFamily="34" charset="-120"/>
              </a:rPr>
              <a:t>02</a:t>
            </a:r>
            <a:endParaRPr lang="en-US" sz="2250" dirty="0"/>
          </a:p>
        </p:txBody>
      </p:sp>
      <p:sp>
        <p:nvSpPr>
          <p:cNvPr id="14" name="Text 11"/>
          <p:cNvSpPr/>
          <p:nvPr/>
        </p:nvSpPr>
        <p:spPr>
          <a:xfrm>
            <a:off x="5520601" y="3504902"/>
            <a:ext cx="3560418" cy="331440"/>
          </a:xfrm>
          <a:prstGeom prst="rect">
            <a:avLst/>
          </a:prstGeom>
          <a:noFill/>
          <a:ln/>
        </p:spPr>
        <p:txBody>
          <a:bodyPr wrap="square" lIns="25400" tIns="25400" rIns="25400" bIns="25400" rtlCol="0" anchor="t">
            <a:normAutofit/>
          </a:bodyPr>
          <a:lstStyle/>
          <a:p>
            <a:pPr marL="0" indent="0" algn="l">
              <a:lnSpc>
                <a:spcPct val="87006"/>
              </a:lnSpc>
              <a:buNone/>
            </a:pPr>
            <a:r>
              <a:rPr lang="en-US" sz="2100" b="1" dirty="0">
                <a:solidFill>
                  <a:srgbClr val="442359"/>
                </a:solidFill>
                <a:latin typeface="Dosis" pitchFamily="34" charset="0"/>
                <a:ea typeface="Dosis" pitchFamily="34" charset="-122"/>
                <a:cs typeface="Dosis" pitchFamily="34" charset="-120"/>
              </a:rPr>
              <a:t>Full quote</a:t>
            </a:r>
            <a:endParaRPr lang="en-US" sz="2100" dirty="0"/>
          </a:p>
        </p:txBody>
      </p:sp>
      <p:sp>
        <p:nvSpPr>
          <p:cNvPr id="15" name="Text 12"/>
          <p:cNvSpPr/>
          <p:nvPr/>
        </p:nvSpPr>
        <p:spPr>
          <a:xfrm>
            <a:off x="5520601" y="3902988"/>
            <a:ext cx="3333846" cy="990719"/>
          </a:xfrm>
          <a:prstGeom prst="rect">
            <a:avLst/>
          </a:prstGeom>
          <a:noFill/>
          <a:ln/>
        </p:spPr>
        <p:txBody>
          <a:bodyPr wrap="square" lIns="25400" tIns="25400" rIns="25400" bIns="25400" rtlCol="0" anchor="t">
            <a:normAutofit lnSpcReduction="10000"/>
          </a:bodyPr>
          <a:lstStyle/>
          <a:p>
            <a:pPr marL="0" indent="0" algn="l">
              <a:lnSpc>
                <a:spcPct val="123519"/>
              </a:lnSpc>
              <a:buNone/>
            </a:pPr>
            <a:r>
              <a:rPr lang="en-US" sz="1725" dirty="0">
                <a:solidFill>
                  <a:srgbClr val="4A4452"/>
                </a:solidFill>
                <a:latin typeface="Roboto" pitchFamily="34" charset="0"/>
                <a:ea typeface="Roboto" pitchFamily="34" charset="-122"/>
                <a:cs typeface="Roboto" pitchFamily="34" charset="-120"/>
              </a:rPr>
              <a:t>With the employee data, move straight to a guaranteed quote co-designed with the client.</a:t>
            </a:r>
            <a:endParaRPr lang="en-US" sz="1725" dirty="0"/>
          </a:p>
        </p:txBody>
      </p:sp>
      <p:sp>
        <p:nvSpPr>
          <p:cNvPr id="16" name="Shape 13"/>
          <p:cNvSpPr/>
          <p:nvPr/>
        </p:nvSpPr>
        <p:spPr>
          <a:xfrm>
            <a:off x="9258301" y="2413427"/>
            <a:ext cx="3781455" cy="2752666"/>
          </a:xfrm>
          <a:prstGeom prst="roundRect">
            <a:avLst>
              <a:gd name="adj" fmla="val 7613"/>
            </a:avLst>
          </a:prstGeom>
          <a:solidFill>
            <a:srgbClr val="FFFFFF"/>
          </a:solidFill>
          <a:ln w="5715">
            <a:solidFill>
              <a:srgbClr val="E6E3EC"/>
            </a:solidFill>
            <a:prstDash val="solid"/>
          </a:ln>
          <a:effectLst>
            <a:outerShdw blurRad="209550" dist="57150" dir="5400000" algn="bl" rotWithShape="0">
              <a:srgbClr val="28193C">
                <a:alpha val="16000"/>
              </a:srgbClr>
            </a:outerShdw>
          </a:effectLst>
        </p:spPr>
        <p:txBody>
          <a:bodyPr/>
          <a:lstStyle/>
          <a:p>
            <a:endParaRPr lang="en-US"/>
          </a:p>
        </p:txBody>
      </p:sp>
      <p:sp>
        <p:nvSpPr>
          <p:cNvPr id="17" name="Shape 14"/>
          <p:cNvSpPr/>
          <p:nvPr/>
        </p:nvSpPr>
        <p:spPr>
          <a:xfrm>
            <a:off x="9530656" y="2723912"/>
            <a:ext cx="590520" cy="590520"/>
          </a:xfrm>
          <a:prstGeom prst="roundRect">
            <a:avLst>
              <a:gd name="adj" fmla="val 29034"/>
            </a:avLst>
          </a:prstGeom>
          <a:solidFill>
            <a:srgbClr val="E4610F">
              <a:alpha val="12000"/>
            </a:srgbClr>
          </a:solidFill>
          <a:ln/>
        </p:spPr>
        <p:txBody>
          <a:bodyPr/>
          <a:lstStyle/>
          <a:p>
            <a:endParaRPr lang="en-US"/>
          </a:p>
        </p:txBody>
      </p:sp>
      <p:sp>
        <p:nvSpPr>
          <p:cNvPr id="18" name="Text 15"/>
          <p:cNvSpPr/>
          <p:nvPr/>
        </p:nvSpPr>
        <p:spPr>
          <a:xfrm>
            <a:off x="9492556" y="2723912"/>
            <a:ext cx="666720" cy="628620"/>
          </a:xfrm>
          <a:prstGeom prst="rect">
            <a:avLst/>
          </a:prstGeom>
          <a:noFill/>
          <a:ln/>
        </p:spPr>
        <p:txBody>
          <a:bodyPr wrap="square" lIns="25400" tIns="25400" rIns="25400" bIns="25400" rtlCol="0" anchor="ctr">
            <a:normAutofit/>
          </a:bodyPr>
          <a:lstStyle/>
          <a:p>
            <a:pPr marL="0" indent="0" algn="ctr">
              <a:lnSpc>
                <a:spcPct val="79365"/>
              </a:lnSpc>
              <a:buNone/>
            </a:pPr>
            <a:r>
              <a:rPr lang="en-US" sz="2250" b="1" dirty="0">
                <a:solidFill>
                  <a:srgbClr val="E4610F"/>
                </a:solidFill>
                <a:latin typeface="Dosis" pitchFamily="34" charset="0"/>
                <a:ea typeface="Dosis" pitchFamily="34" charset="-122"/>
                <a:cs typeface="Dosis" pitchFamily="34" charset="-120"/>
              </a:rPr>
              <a:t>03</a:t>
            </a:r>
            <a:endParaRPr lang="en-US" sz="2250" dirty="0"/>
          </a:p>
        </p:txBody>
      </p:sp>
      <p:sp>
        <p:nvSpPr>
          <p:cNvPr id="19" name="Text 16"/>
          <p:cNvSpPr/>
          <p:nvPr/>
        </p:nvSpPr>
        <p:spPr>
          <a:xfrm>
            <a:off x="9530656" y="3504902"/>
            <a:ext cx="3560418" cy="331440"/>
          </a:xfrm>
          <a:prstGeom prst="rect">
            <a:avLst/>
          </a:prstGeom>
          <a:noFill/>
          <a:ln/>
        </p:spPr>
        <p:txBody>
          <a:bodyPr wrap="square" lIns="25400" tIns="25400" rIns="25400" bIns="25400" rtlCol="0" anchor="t">
            <a:normAutofit/>
          </a:bodyPr>
          <a:lstStyle/>
          <a:p>
            <a:pPr marL="0" indent="0" algn="l">
              <a:lnSpc>
                <a:spcPct val="87006"/>
              </a:lnSpc>
              <a:buNone/>
            </a:pPr>
            <a:r>
              <a:rPr lang="en-US" sz="2100" b="1" dirty="0">
                <a:solidFill>
                  <a:srgbClr val="442359"/>
                </a:solidFill>
                <a:latin typeface="Dosis" pitchFamily="34" charset="0"/>
                <a:ea typeface="Dosis" pitchFamily="34" charset="-122"/>
                <a:cs typeface="Dosis" pitchFamily="34" charset="-120"/>
              </a:rPr>
              <a:t>Inception</a:t>
            </a:r>
            <a:endParaRPr lang="en-US" sz="2100" dirty="0"/>
          </a:p>
        </p:txBody>
      </p:sp>
      <p:sp>
        <p:nvSpPr>
          <p:cNvPr id="20" name="Text 17"/>
          <p:cNvSpPr/>
          <p:nvPr/>
        </p:nvSpPr>
        <p:spPr>
          <a:xfrm>
            <a:off x="9530656" y="3902988"/>
            <a:ext cx="3333846" cy="990719"/>
          </a:xfrm>
          <a:prstGeom prst="rect">
            <a:avLst/>
          </a:prstGeom>
          <a:noFill/>
          <a:ln/>
        </p:spPr>
        <p:txBody>
          <a:bodyPr wrap="square" lIns="25400" tIns="25400" rIns="25400" bIns="25400" rtlCol="0" anchor="t">
            <a:normAutofit lnSpcReduction="10000"/>
          </a:bodyPr>
          <a:lstStyle/>
          <a:p>
            <a:pPr marL="0" indent="0" algn="l">
              <a:lnSpc>
                <a:spcPct val="123519"/>
              </a:lnSpc>
              <a:buNone/>
            </a:pPr>
            <a:r>
              <a:rPr lang="en-US" sz="1725" dirty="0">
                <a:solidFill>
                  <a:srgbClr val="4A4452"/>
                </a:solidFill>
                <a:latin typeface="Roboto" pitchFamily="34" charset="0"/>
                <a:ea typeface="Roboto" pitchFamily="34" charset="-122"/>
                <a:cs typeface="Roboto" pitchFamily="34" charset="-120"/>
              </a:rPr>
              <a:t>Digital onboarding, with data integrations streamlining the process where possible.</a:t>
            </a:r>
            <a:endParaRPr lang="en-US" sz="1725" dirty="0"/>
          </a:p>
        </p:txBody>
      </p:sp>
      <p:sp>
        <p:nvSpPr>
          <p:cNvPr id="21" name="Shape 18"/>
          <p:cNvSpPr/>
          <p:nvPr/>
        </p:nvSpPr>
        <p:spPr>
          <a:xfrm>
            <a:off x="13268355" y="2413427"/>
            <a:ext cx="3781455" cy="2752666"/>
          </a:xfrm>
          <a:prstGeom prst="roundRect">
            <a:avLst>
              <a:gd name="adj" fmla="val 7613"/>
            </a:avLst>
          </a:prstGeom>
          <a:solidFill>
            <a:srgbClr val="FFFFFF"/>
          </a:solidFill>
          <a:ln w="5715">
            <a:solidFill>
              <a:srgbClr val="E6E3EC"/>
            </a:solidFill>
            <a:prstDash val="solid"/>
          </a:ln>
          <a:effectLst>
            <a:outerShdw blurRad="209550" dist="57150" dir="5400000" algn="bl" rotWithShape="0">
              <a:srgbClr val="28193C">
                <a:alpha val="16000"/>
              </a:srgbClr>
            </a:outerShdw>
          </a:effectLst>
        </p:spPr>
        <p:txBody>
          <a:bodyPr/>
          <a:lstStyle/>
          <a:p>
            <a:endParaRPr lang="en-US"/>
          </a:p>
        </p:txBody>
      </p:sp>
      <p:sp>
        <p:nvSpPr>
          <p:cNvPr id="22" name="Shape 19"/>
          <p:cNvSpPr/>
          <p:nvPr/>
        </p:nvSpPr>
        <p:spPr>
          <a:xfrm>
            <a:off x="13540711" y="2723912"/>
            <a:ext cx="590520" cy="590520"/>
          </a:xfrm>
          <a:prstGeom prst="roundRect">
            <a:avLst>
              <a:gd name="adj" fmla="val 29034"/>
            </a:avLst>
          </a:prstGeom>
          <a:solidFill>
            <a:srgbClr val="1E9384">
              <a:alpha val="12000"/>
            </a:srgbClr>
          </a:solidFill>
          <a:ln/>
        </p:spPr>
        <p:txBody>
          <a:bodyPr/>
          <a:lstStyle/>
          <a:p>
            <a:endParaRPr lang="en-US"/>
          </a:p>
        </p:txBody>
      </p:sp>
      <p:sp>
        <p:nvSpPr>
          <p:cNvPr id="23" name="Text 20"/>
          <p:cNvSpPr/>
          <p:nvPr/>
        </p:nvSpPr>
        <p:spPr>
          <a:xfrm>
            <a:off x="13502611" y="2723912"/>
            <a:ext cx="666720" cy="628620"/>
          </a:xfrm>
          <a:prstGeom prst="rect">
            <a:avLst/>
          </a:prstGeom>
          <a:noFill/>
          <a:ln/>
        </p:spPr>
        <p:txBody>
          <a:bodyPr wrap="square" lIns="25400" tIns="25400" rIns="25400" bIns="25400" rtlCol="0" anchor="ctr">
            <a:normAutofit/>
          </a:bodyPr>
          <a:lstStyle/>
          <a:p>
            <a:pPr marL="0" indent="0" algn="ctr">
              <a:lnSpc>
                <a:spcPct val="79365"/>
              </a:lnSpc>
              <a:buNone/>
            </a:pPr>
            <a:r>
              <a:rPr lang="en-US" sz="2250" b="1" dirty="0">
                <a:solidFill>
                  <a:srgbClr val="1E9384"/>
                </a:solidFill>
                <a:latin typeface="Dosis" pitchFamily="34" charset="0"/>
                <a:ea typeface="Dosis" pitchFamily="34" charset="-122"/>
                <a:cs typeface="Dosis" pitchFamily="34" charset="-120"/>
              </a:rPr>
              <a:t>04</a:t>
            </a:r>
            <a:endParaRPr lang="en-US" sz="2250" dirty="0"/>
          </a:p>
        </p:txBody>
      </p:sp>
      <p:sp>
        <p:nvSpPr>
          <p:cNvPr id="24" name="Text 21"/>
          <p:cNvSpPr/>
          <p:nvPr/>
        </p:nvSpPr>
        <p:spPr>
          <a:xfrm>
            <a:off x="13540711" y="3504902"/>
            <a:ext cx="3560418" cy="331440"/>
          </a:xfrm>
          <a:prstGeom prst="rect">
            <a:avLst/>
          </a:prstGeom>
          <a:noFill/>
          <a:ln/>
        </p:spPr>
        <p:txBody>
          <a:bodyPr wrap="square" lIns="25400" tIns="25400" rIns="25400" bIns="25400" rtlCol="0" anchor="t">
            <a:normAutofit/>
          </a:bodyPr>
          <a:lstStyle/>
          <a:p>
            <a:pPr marL="0" indent="0" algn="l">
              <a:lnSpc>
                <a:spcPct val="87006"/>
              </a:lnSpc>
              <a:buNone/>
            </a:pPr>
            <a:r>
              <a:rPr lang="en-US" sz="2100" b="1" dirty="0">
                <a:solidFill>
                  <a:srgbClr val="442359"/>
                </a:solidFill>
                <a:latin typeface="Dosis" pitchFamily="34" charset="0"/>
                <a:ea typeface="Dosis" pitchFamily="34" charset="-122"/>
                <a:cs typeface="Dosis" pitchFamily="34" charset="-120"/>
              </a:rPr>
              <a:t>Employee onboarding</a:t>
            </a:r>
            <a:endParaRPr lang="en-US" sz="2100" dirty="0"/>
          </a:p>
        </p:txBody>
      </p:sp>
      <p:sp>
        <p:nvSpPr>
          <p:cNvPr id="25" name="Text 22"/>
          <p:cNvSpPr/>
          <p:nvPr/>
        </p:nvSpPr>
        <p:spPr>
          <a:xfrm>
            <a:off x="13540711" y="3902988"/>
            <a:ext cx="3333846" cy="990719"/>
          </a:xfrm>
          <a:prstGeom prst="rect">
            <a:avLst/>
          </a:prstGeom>
          <a:noFill/>
          <a:ln/>
        </p:spPr>
        <p:txBody>
          <a:bodyPr wrap="square" lIns="25400" tIns="25400" rIns="25400" bIns="25400" rtlCol="0" anchor="t">
            <a:normAutofit lnSpcReduction="10000"/>
          </a:bodyPr>
          <a:lstStyle/>
          <a:p>
            <a:pPr marL="0" indent="0" algn="l">
              <a:lnSpc>
                <a:spcPct val="123519"/>
              </a:lnSpc>
              <a:buNone/>
            </a:pPr>
            <a:r>
              <a:rPr lang="en-US" sz="1725" dirty="0">
                <a:solidFill>
                  <a:srgbClr val="4A4452"/>
                </a:solidFill>
                <a:latin typeface="Roboto" pitchFamily="34" charset="0"/>
                <a:ea typeface="Roboto" pitchFamily="34" charset="-122"/>
                <a:cs typeface="Roboto" pitchFamily="34" charset="-120"/>
              </a:rPr>
              <a:t>A digital process post-sale to communicate to employees and gather required information.</a:t>
            </a:r>
            <a:endParaRPr lang="en-US" sz="1725" dirty="0"/>
          </a:p>
        </p:txBody>
      </p:sp>
      <p:pic>
        <p:nvPicPr>
          <p:cNvPr id="26" name="Image 0" descr="preencoded.png">
            <a:extLst>
              <a:ext uri="{FF2B5EF4-FFF2-40B4-BE49-F238E27FC236}">
                <a16:creationId xmlns:a16="http://schemas.microsoft.com/office/drawing/2014/main" id="{0AEAA6AE-D941-849A-8B21-B17C883D5791}"/>
              </a:ext>
            </a:extLst>
          </p:cNvPr>
          <p:cNvPicPr>
            <a:picLocks noChangeAspect="1"/>
          </p:cNvPicPr>
          <p:nvPr/>
        </p:nvPicPr>
        <p:blipFill>
          <a:blip r:embed="rId3"/>
          <a:srcRect l="21" t="67396"/>
          <a:stretch>
            <a:fillRect/>
          </a:stretch>
        </p:blipFill>
        <p:spPr>
          <a:xfrm>
            <a:off x="0" y="6933073"/>
            <a:ext cx="18291842" cy="3353927"/>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sp>
        <p:nvSpPr>
          <p:cNvPr id="3" name="Text 0"/>
          <p:cNvSpPr/>
          <p:nvPr/>
        </p:nvSpPr>
        <p:spPr>
          <a:xfrm>
            <a:off x="1238191" y="571500"/>
            <a:ext cx="17392782" cy="266700"/>
          </a:xfrm>
          <a:prstGeom prst="rect">
            <a:avLst/>
          </a:prstGeom>
          <a:noFill/>
          <a:ln/>
        </p:spPr>
        <p:txBody>
          <a:bodyPr wrap="square" lIns="25400" tIns="25400" rIns="25400" bIns="25400" rtlCol="0" anchor="t">
            <a:normAutofit lnSpcReduction="10000"/>
          </a:bodyPr>
          <a:lstStyle/>
          <a:p>
            <a:pPr marL="0" indent="0" algn="l">
              <a:lnSpc>
                <a:spcPct val="85106"/>
              </a:lnSpc>
              <a:buNone/>
            </a:pPr>
            <a:r>
              <a:rPr lang="en-US" sz="1800" b="1" kern="0" spc="300" dirty="0">
                <a:solidFill>
                  <a:srgbClr val="1E9384"/>
                </a:solidFill>
                <a:latin typeface="Roboto" pitchFamily="34" charset="0"/>
                <a:ea typeface="Roboto" pitchFamily="34" charset="-122"/>
                <a:cs typeface="Roboto" pitchFamily="34" charset="-120"/>
              </a:rPr>
              <a:t>WHAT MAKES US SPECIAL</a:t>
            </a:r>
            <a:endParaRPr lang="en-US" sz="1800" dirty="0"/>
          </a:p>
        </p:txBody>
      </p:sp>
      <p:sp>
        <p:nvSpPr>
          <p:cNvPr id="4" name="Text 1"/>
          <p:cNvSpPr/>
          <p:nvPr/>
        </p:nvSpPr>
        <p:spPr>
          <a:xfrm>
            <a:off x="1238191" y="933420"/>
            <a:ext cx="17392782" cy="578168"/>
          </a:xfrm>
          <a:prstGeom prst="rect">
            <a:avLst/>
          </a:prstGeom>
          <a:noFill/>
          <a:ln/>
        </p:spPr>
        <p:txBody>
          <a:bodyPr wrap="square" lIns="25400" tIns="25400" rIns="25400" bIns="25400" rtlCol="0" anchor="t">
            <a:normAutofit/>
          </a:bodyPr>
          <a:lstStyle/>
          <a:p>
            <a:pPr marL="0" indent="0" algn="l">
              <a:lnSpc>
                <a:spcPct val="83628"/>
              </a:lnSpc>
              <a:buNone/>
            </a:pPr>
            <a:r>
              <a:rPr lang="en-US" sz="4050" b="1" kern="0" spc="-37" dirty="0">
                <a:solidFill>
                  <a:srgbClr val="442359"/>
                </a:solidFill>
                <a:latin typeface="Dosis" pitchFamily="34" charset="0"/>
                <a:ea typeface="Dosis" pitchFamily="34" charset="-122"/>
                <a:cs typeface="Dosis" pitchFamily="34" charset="-120"/>
              </a:rPr>
              <a:t>More of what makes us special</a:t>
            </a:r>
            <a:endParaRPr lang="en-US" sz="4050" dirty="0"/>
          </a:p>
        </p:txBody>
      </p:sp>
      <p:sp>
        <p:nvSpPr>
          <p:cNvPr id="5" name="Shape 2"/>
          <p:cNvSpPr/>
          <p:nvPr/>
        </p:nvSpPr>
        <p:spPr>
          <a:xfrm>
            <a:off x="1238191" y="1778258"/>
            <a:ext cx="7772490" cy="2022753"/>
          </a:xfrm>
          <a:prstGeom prst="roundRect">
            <a:avLst>
              <a:gd name="adj" fmla="val 10360"/>
            </a:avLst>
          </a:prstGeom>
          <a:solidFill>
            <a:srgbClr val="FFFFFF"/>
          </a:solidFill>
          <a:ln w="5715">
            <a:solidFill>
              <a:srgbClr val="E6E3EC"/>
            </a:solidFill>
            <a:prstDash val="solid"/>
          </a:ln>
          <a:effectLst>
            <a:outerShdw blurRad="209550" dist="57150" dir="5400000" algn="bl" rotWithShape="0">
              <a:srgbClr val="28193C">
                <a:alpha val="16000"/>
              </a:srgbClr>
            </a:outerShdw>
          </a:effectLst>
        </p:spPr>
        <p:txBody>
          <a:bodyPr/>
          <a:lstStyle/>
          <a:p>
            <a:endParaRPr lang="en-US"/>
          </a:p>
        </p:txBody>
      </p:sp>
      <p:sp>
        <p:nvSpPr>
          <p:cNvPr id="6" name="Shape 3"/>
          <p:cNvSpPr/>
          <p:nvPr/>
        </p:nvSpPr>
        <p:spPr>
          <a:xfrm>
            <a:off x="1548676" y="2050613"/>
            <a:ext cx="552390" cy="552390"/>
          </a:xfrm>
          <a:prstGeom prst="roundRect">
            <a:avLst>
              <a:gd name="adj" fmla="val 27589"/>
            </a:avLst>
          </a:prstGeom>
          <a:solidFill>
            <a:srgbClr val="1E9384">
              <a:alpha val="12000"/>
            </a:srgbClr>
          </a:solidFill>
          <a:ln/>
        </p:spPr>
        <p:txBody>
          <a:bodyPr/>
          <a:lstStyle/>
          <a:p>
            <a:endParaRPr lang="en-US"/>
          </a:p>
        </p:txBody>
      </p:sp>
      <p:pic>
        <p:nvPicPr>
          <p:cNvPr id="7" name="Image 1"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681996" y="2183934"/>
            <a:ext cx="285750" cy="285750"/>
          </a:xfrm>
          <a:prstGeom prst="rect">
            <a:avLst/>
          </a:prstGeom>
        </p:spPr>
      </p:pic>
      <p:sp>
        <p:nvSpPr>
          <p:cNvPr id="8" name="Text 4"/>
          <p:cNvSpPr/>
          <p:nvPr/>
        </p:nvSpPr>
        <p:spPr>
          <a:xfrm>
            <a:off x="2310557" y="2050613"/>
            <a:ext cx="7028602" cy="331440"/>
          </a:xfrm>
          <a:prstGeom prst="rect">
            <a:avLst/>
          </a:prstGeom>
          <a:noFill/>
          <a:ln/>
        </p:spPr>
        <p:txBody>
          <a:bodyPr wrap="square" lIns="25400" tIns="25400" rIns="25400" bIns="25400" rtlCol="0" anchor="t">
            <a:normAutofit/>
          </a:bodyPr>
          <a:lstStyle/>
          <a:p>
            <a:pPr marL="0" indent="0" algn="l">
              <a:lnSpc>
                <a:spcPct val="87006"/>
              </a:lnSpc>
              <a:buNone/>
            </a:pPr>
            <a:r>
              <a:rPr lang="en-US" sz="2100" b="1" dirty="0">
                <a:solidFill>
                  <a:srgbClr val="442359"/>
                </a:solidFill>
                <a:latin typeface="Dosis" pitchFamily="34" charset="0"/>
                <a:ea typeface="Dosis" pitchFamily="34" charset="-122"/>
                <a:cs typeface="Dosis" pitchFamily="34" charset="-120"/>
              </a:rPr>
              <a:t>Flexible benefits, configured live</a:t>
            </a:r>
            <a:endParaRPr lang="en-US" sz="2100" dirty="0"/>
          </a:p>
        </p:txBody>
      </p:sp>
      <p:sp>
        <p:nvSpPr>
          <p:cNvPr id="9" name="Text 5"/>
          <p:cNvSpPr/>
          <p:nvPr/>
        </p:nvSpPr>
        <p:spPr>
          <a:xfrm>
            <a:off x="2310557" y="2439144"/>
            <a:ext cx="6581327" cy="651391"/>
          </a:xfrm>
          <a:prstGeom prst="rect">
            <a:avLst/>
          </a:prstGeom>
          <a:noFill/>
          <a:ln/>
        </p:spPr>
        <p:txBody>
          <a:bodyPr wrap="square" lIns="25400" tIns="25400" rIns="25400" bIns="25400" rtlCol="0" anchor="t">
            <a:normAutofit lnSpcReduction="10000"/>
          </a:bodyPr>
          <a:lstStyle/>
          <a:p>
            <a:pPr marL="0" indent="0" algn="l">
              <a:lnSpc>
                <a:spcPct val="119259"/>
              </a:lnSpc>
              <a:buNone/>
            </a:pPr>
            <a:r>
              <a:rPr lang="en-US" sz="1725" dirty="0">
                <a:solidFill>
                  <a:srgbClr val="4A4452"/>
                </a:solidFill>
                <a:latin typeface="Roboto" pitchFamily="34" charset="0"/>
                <a:ea typeface="Roboto" pitchFamily="34" charset="-122"/>
                <a:cs typeface="Roboto" pitchFamily="34" charset="-120"/>
              </a:rPr>
              <a:t>Change the benefit design in the meeting and see the premium move in real time, in front of your client.</a:t>
            </a:r>
            <a:endParaRPr lang="en-US" sz="1725" dirty="0"/>
          </a:p>
        </p:txBody>
      </p:sp>
      <p:sp>
        <p:nvSpPr>
          <p:cNvPr id="10" name="Shape 6"/>
          <p:cNvSpPr/>
          <p:nvPr/>
        </p:nvSpPr>
        <p:spPr>
          <a:xfrm>
            <a:off x="2310557" y="3166735"/>
            <a:ext cx="3661529" cy="361920"/>
          </a:xfrm>
          <a:prstGeom prst="roundRect">
            <a:avLst>
              <a:gd name="adj" fmla="val 50000"/>
            </a:avLst>
          </a:prstGeom>
          <a:solidFill>
            <a:srgbClr val="1E9384">
              <a:alpha val="12000"/>
            </a:srgbClr>
          </a:solidFill>
          <a:ln/>
        </p:spPr>
        <p:txBody>
          <a:bodyPr/>
          <a:lstStyle/>
          <a:p>
            <a:endParaRPr lang="en-US"/>
          </a:p>
        </p:txBody>
      </p:sp>
      <p:sp>
        <p:nvSpPr>
          <p:cNvPr id="11" name="Text 7"/>
          <p:cNvSpPr/>
          <p:nvPr/>
        </p:nvSpPr>
        <p:spPr>
          <a:xfrm>
            <a:off x="2453432" y="3252460"/>
            <a:ext cx="3485625" cy="228570"/>
          </a:xfrm>
          <a:prstGeom prst="rect">
            <a:avLst/>
          </a:prstGeom>
          <a:noFill/>
          <a:ln/>
        </p:spPr>
        <p:txBody>
          <a:bodyPr wrap="square" lIns="25400" tIns="25400" rIns="25400" bIns="25400" rtlCol="0" anchor="t">
            <a:normAutofit fontScale="92500" lnSpcReduction="10000"/>
          </a:bodyPr>
          <a:lstStyle/>
          <a:p>
            <a:pPr marL="0" indent="0" algn="l">
              <a:lnSpc>
                <a:spcPct val="85470"/>
              </a:lnSpc>
              <a:buNone/>
            </a:pPr>
            <a:r>
              <a:rPr lang="en-US" sz="1500" dirty="0">
                <a:solidFill>
                  <a:srgbClr val="166F63"/>
                </a:solidFill>
                <a:latin typeface="Roboto" pitchFamily="34" charset="0"/>
                <a:ea typeface="Roboto" pitchFamily="34" charset="-122"/>
                <a:cs typeface="Roboto" pitchFamily="34" charset="-120"/>
              </a:rPr>
              <a:t>Minimum group premium from R299pm</a:t>
            </a:r>
            <a:endParaRPr lang="en-US" sz="1500" dirty="0"/>
          </a:p>
        </p:txBody>
      </p:sp>
      <p:sp>
        <p:nvSpPr>
          <p:cNvPr id="12" name="Shape 8"/>
          <p:cNvSpPr/>
          <p:nvPr/>
        </p:nvSpPr>
        <p:spPr>
          <a:xfrm>
            <a:off x="9277320" y="1778258"/>
            <a:ext cx="7772490" cy="2022753"/>
          </a:xfrm>
          <a:prstGeom prst="roundRect">
            <a:avLst>
              <a:gd name="adj" fmla="val 10360"/>
            </a:avLst>
          </a:prstGeom>
          <a:solidFill>
            <a:srgbClr val="FFFFFF"/>
          </a:solidFill>
          <a:ln w="5715">
            <a:solidFill>
              <a:srgbClr val="E6E3EC"/>
            </a:solidFill>
            <a:prstDash val="solid"/>
          </a:ln>
          <a:effectLst>
            <a:outerShdw blurRad="209550" dist="57150" dir="5400000" algn="bl" rotWithShape="0">
              <a:srgbClr val="28193C">
                <a:alpha val="16000"/>
              </a:srgbClr>
            </a:outerShdw>
          </a:effectLst>
        </p:spPr>
        <p:txBody>
          <a:bodyPr/>
          <a:lstStyle/>
          <a:p>
            <a:endParaRPr lang="en-US"/>
          </a:p>
        </p:txBody>
      </p:sp>
      <p:sp>
        <p:nvSpPr>
          <p:cNvPr id="13" name="Shape 9"/>
          <p:cNvSpPr/>
          <p:nvPr/>
        </p:nvSpPr>
        <p:spPr>
          <a:xfrm>
            <a:off x="9587806" y="2050613"/>
            <a:ext cx="552390" cy="552390"/>
          </a:xfrm>
          <a:prstGeom prst="roundRect">
            <a:avLst>
              <a:gd name="adj" fmla="val 27589"/>
            </a:avLst>
          </a:prstGeom>
          <a:solidFill>
            <a:srgbClr val="442359">
              <a:alpha val="10000"/>
            </a:srgbClr>
          </a:solidFill>
          <a:ln/>
        </p:spPr>
        <p:txBody>
          <a:bodyPr/>
          <a:lstStyle/>
          <a:p>
            <a:endParaRPr lang="en-US"/>
          </a:p>
        </p:txBody>
      </p:sp>
      <p:pic>
        <p:nvPicPr>
          <p:cNvPr id="14" name="Image 2"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721126" y="2183934"/>
            <a:ext cx="285750" cy="285750"/>
          </a:xfrm>
          <a:prstGeom prst="rect">
            <a:avLst/>
          </a:prstGeom>
        </p:spPr>
      </p:pic>
      <p:sp>
        <p:nvSpPr>
          <p:cNvPr id="15" name="Text 10"/>
          <p:cNvSpPr/>
          <p:nvPr/>
        </p:nvSpPr>
        <p:spPr>
          <a:xfrm>
            <a:off x="10349687" y="2050613"/>
            <a:ext cx="7028602" cy="331440"/>
          </a:xfrm>
          <a:prstGeom prst="rect">
            <a:avLst/>
          </a:prstGeom>
          <a:noFill/>
          <a:ln/>
        </p:spPr>
        <p:txBody>
          <a:bodyPr wrap="square" lIns="25400" tIns="25400" rIns="25400" bIns="25400" rtlCol="0" anchor="t">
            <a:normAutofit/>
          </a:bodyPr>
          <a:lstStyle/>
          <a:p>
            <a:pPr marL="0" indent="0" algn="l">
              <a:lnSpc>
                <a:spcPct val="87006"/>
              </a:lnSpc>
              <a:buNone/>
            </a:pPr>
            <a:r>
              <a:rPr lang="en-US" sz="2100" b="1" dirty="0">
                <a:solidFill>
                  <a:srgbClr val="442359"/>
                </a:solidFill>
                <a:latin typeface="Dosis" pitchFamily="34" charset="0"/>
                <a:ea typeface="Dosis" pitchFamily="34" charset="-122"/>
                <a:cs typeface="Dosis" pitchFamily="34" charset="-120"/>
              </a:rPr>
              <a:t>No medical underwriting</a:t>
            </a:r>
            <a:endParaRPr lang="en-US" sz="2100" dirty="0"/>
          </a:p>
        </p:txBody>
      </p:sp>
      <p:sp>
        <p:nvSpPr>
          <p:cNvPr id="16" name="Text 11"/>
          <p:cNvSpPr/>
          <p:nvPr/>
        </p:nvSpPr>
        <p:spPr>
          <a:xfrm>
            <a:off x="10349687" y="2439144"/>
            <a:ext cx="6581327" cy="958036"/>
          </a:xfrm>
          <a:prstGeom prst="rect">
            <a:avLst/>
          </a:prstGeom>
          <a:noFill/>
          <a:ln/>
        </p:spPr>
        <p:txBody>
          <a:bodyPr wrap="square" lIns="25400" tIns="25400" rIns="25400" bIns="25400" rtlCol="0" anchor="t">
            <a:normAutofit lnSpcReduction="10000"/>
          </a:bodyPr>
          <a:lstStyle/>
          <a:p>
            <a:pPr marL="0" indent="0" algn="l">
              <a:lnSpc>
                <a:spcPct val="119259"/>
              </a:lnSpc>
              <a:buNone/>
            </a:pPr>
            <a:r>
              <a:rPr lang="en-US" sz="1725" dirty="0">
                <a:solidFill>
                  <a:srgbClr val="4A4452"/>
                </a:solidFill>
                <a:latin typeface="Roboto" pitchFamily="34" charset="0"/>
                <a:ea typeface="Roboto" pitchFamily="34" charset="-122"/>
                <a:cs typeface="Roboto" pitchFamily="34" charset="-120"/>
              </a:rPr>
              <a:t>Above the free cover limit, just simple health questions. No blood tests or medicals. Accidental cover above the limit for those with underlying health issues.</a:t>
            </a:r>
            <a:endParaRPr lang="en-US" sz="1725" dirty="0"/>
          </a:p>
        </p:txBody>
      </p:sp>
      <p:sp>
        <p:nvSpPr>
          <p:cNvPr id="17" name="Shape 12"/>
          <p:cNvSpPr/>
          <p:nvPr/>
        </p:nvSpPr>
        <p:spPr>
          <a:xfrm>
            <a:off x="1238191" y="4010501"/>
            <a:ext cx="7772490" cy="1546533"/>
          </a:xfrm>
          <a:prstGeom prst="roundRect">
            <a:avLst>
              <a:gd name="adj" fmla="val 13550"/>
            </a:avLst>
          </a:prstGeom>
          <a:solidFill>
            <a:srgbClr val="FFFFFF"/>
          </a:solidFill>
          <a:ln w="5715">
            <a:solidFill>
              <a:srgbClr val="E6E3EC"/>
            </a:solidFill>
            <a:prstDash val="solid"/>
          </a:ln>
          <a:effectLst>
            <a:outerShdw blurRad="209550" dist="57150" dir="5400000" algn="bl" rotWithShape="0">
              <a:srgbClr val="28193C">
                <a:alpha val="16000"/>
              </a:srgbClr>
            </a:outerShdw>
          </a:effectLst>
        </p:spPr>
        <p:txBody>
          <a:bodyPr/>
          <a:lstStyle/>
          <a:p>
            <a:endParaRPr lang="en-US"/>
          </a:p>
        </p:txBody>
      </p:sp>
      <p:sp>
        <p:nvSpPr>
          <p:cNvPr id="18" name="Shape 13"/>
          <p:cNvSpPr/>
          <p:nvPr/>
        </p:nvSpPr>
        <p:spPr>
          <a:xfrm>
            <a:off x="1548676" y="4282857"/>
            <a:ext cx="552390" cy="552390"/>
          </a:xfrm>
          <a:prstGeom prst="roundRect">
            <a:avLst>
              <a:gd name="adj" fmla="val 27589"/>
            </a:avLst>
          </a:prstGeom>
          <a:solidFill>
            <a:srgbClr val="E4610F">
              <a:alpha val="12000"/>
            </a:srgbClr>
          </a:solidFill>
          <a:ln/>
        </p:spPr>
        <p:txBody>
          <a:bodyPr/>
          <a:lstStyle/>
          <a:p>
            <a:endParaRPr lang="en-US"/>
          </a:p>
        </p:txBody>
      </p:sp>
      <p:pic>
        <p:nvPicPr>
          <p:cNvPr id="19" name="Image 3"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681996" y="4416177"/>
            <a:ext cx="285750" cy="285750"/>
          </a:xfrm>
          <a:prstGeom prst="rect">
            <a:avLst/>
          </a:prstGeom>
        </p:spPr>
      </p:pic>
      <p:sp>
        <p:nvSpPr>
          <p:cNvPr id="20" name="Text 14"/>
          <p:cNvSpPr/>
          <p:nvPr/>
        </p:nvSpPr>
        <p:spPr>
          <a:xfrm>
            <a:off x="2310557" y="4282857"/>
            <a:ext cx="7028602" cy="331440"/>
          </a:xfrm>
          <a:prstGeom prst="rect">
            <a:avLst/>
          </a:prstGeom>
          <a:noFill/>
          <a:ln/>
        </p:spPr>
        <p:txBody>
          <a:bodyPr wrap="square" lIns="25400" tIns="25400" rIns="25400" bIns="25400" rtlCol="0" anchor="t">
            <a:normAutofit/>
          </a:bodyPr>
          <a:lstStyle/>
          <a:p>
            <a:pPr marL="0" indent="0" algn="l">
              <a:lnSpc>
                <a:spcPct val="87006"/>
              </a:lnSpc>
              <a:buNone/>
            </a:pPr>
            <a:r>
              <a:rPr lang="en-US" sz="2100" b="1" dirty="0">
                <a:solidFill>
                  <a:srgbClr val="442359"/>
                </a:solidFill>
                <a:latin typeface="Dosis" pitchFamily="34" charset="0"/>
                <a:ea typeface="Dosis" pitchFamily="34" charset="-122"/>
                <a:cs typeface="Dosis" pitchFamily="34" charset="-120"/>
              </a:rPr>
              <a:t>Payroll integration, end to end</a:t>
            </a:r>
            <a:endParaRPr lang="en-US" sz="2100" dirty="0"/>
          </a:p>
        </p:txBody>
      </p:sp>
      <p:sp>
        <p:nvSpPr>
          <p:cNvPr id="21" name="Text 15"/>
          <p:cNvSpPr/>
          <p:nvPr/>
        </p:nvSpPr>
        <p:spPr>
          <a:xfrm>
            <a:off x="2310557" y="4671388"/>
            <a:ext cx="6581327" cy="651391"/>
          </a:xfrm>
          <a:prstGeom prst="rect">
            <a:avLst/>
          </a:prstGeom>
          <a:noFill/>
          <a:ln/>
        </p:spPr>
        <p:txBody>
          <a:bodyPr wrap="square" lIns="25400" tIns="25400" rIns="25400" bIns="25400" rtlCol="0" anchor="t">
            <a:normAutofit lnSpcReduction="10000"/>
          </a:bodyPr>
          <a:lstStyle/>
          <a:p>
            <a:pPr marL="0" indent="0" algn="l">
              <a:lnSpc>
                <a:spcPct val="119259"/>
              </a:lnSpc>
              <a:buNone/>
            </a:pPr>
            <a:r>
              <a:rPr lang="en-US" sz="1725" dirty="0">
                <a:solidFill>
                  <a:srgbClr val="4A4452"/>
                </a:solidFill>
                <a:latin typeface="Roboto" pitchFamily="34" charset="0"/>
                <a:ea typeface="Roboto" pitchFamily="34" charset="-122"/>
                <a:cs typeface="Roboto" pitchFamily="34" charset="-120"/>
              </a:rPr>
              <a:t>Pull employee data from payroll to quote, incept and manage the policy. Joiners, leavers and salary changes sync on their own.</a:t>
            </a:r>
            <a:endParaRPr lang="en-US" sz="1725" dirty="0"/>
          </a:p>
        </p:txBody>
      </p:sp>
      <p:sp>
        <p:nvSpPr>
          <p:cNvPr id="22" name="Shape 16"/>
          <p:cNvSpPr/>
          <p:nvPr/>
        </p:nvSpPr>
        <p:spPr>
          <a:xfrm>
            <a:off x="9277320" y="4010501"/>
            <a:ext cx="7772490" cy="1546533"/>
          </a:xfrm>
          <a:prstGeom prst="roundRect">
            <a:avLst>
              <a:gd name="adj" fmla="val 13550"/>
            </a:avLst>
          </a:prstGeom>
          <a:solidFill>
            <a:srgbClr val="FFFFFF"/>
          </a:solidFill>
          <a:ln w="5715">
            <a:solidFill>
              <a:srgbClr val="E6E3EC"/>
            </a:solidFill>
            <a:prstDash val="solid"/>
          </a:ln>
          <a:effectLst>
            <a:outerShdw blurRad="209550" dist="57150" dir="5400000" algn="bl" rotWithShape="0">
              <a:srgbClr val="28193C">
                <a:alpha val="16000"/>
              </a:srgbClr>
            </a:outerShdw>
          </a:effectLst>
        </p:spPr>
        <p:txBody>
          <a:bodyPr/>
          <a:lstStyle/>
          <a:p>
            <a:endParaRPr lang="en-US"/>
          </a:p>
        </p:txBody>
      </p:sp>
      <p:sp>
        <p:nvSpPr>
          <p:cNvPr id="23" name="Shape 17"/>
          <p:cNvSpPr/>
          <p:nvPr/>
        </p:nvSpPr>
        <p:spPr>
          <a:xfrm>
            <a:off x="9587806" y="4282857"/>
            <a:ext cx="552390" cy="552390"/>
          </a:xfrm>
          <a:prstGeom prst="roundRect">
            <a:avLst>
              <a:gd name="adj" fmla="val 27589"/>
            </a:avLst>
          </a:prstGeom>
          <a:solidFill>
            <a:srgbClr val="1E9384">
              <a:alpha val="12000"/>
            </a:srgbClr>
          </a:solidFill>
          <a:ln/>
        </p:spPr>
        <p:txBody>
          <a:bodyPr/>
          <a:lstStyle/>
          <a:p>
            <a:endParaRPr lang="en-US"/>
          </a:p>
        </p:txBody>
      </p:sp>
      <p:pic>
        <p:nvPicPr>
          <p:cNvPr id="24" name="Image 4"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721126" y="4416177"/>
            <a:ext cx="285750" cy="285750"/>
          </a:xfrm>
          <a:prstGeom prst="rect">
            <a:avLst/>
          </a:prstGeom>
        </p:spPr>
      </p:pic>
      <p:sp>
        <p:nvSpPr>
          <p:cNvPr id="25" name="Text 18"/>
          <p:cNvSpPr/>
          <p:nvPr/>
        </p:nvSpPr>
        <p:spPr>
          <a:xfrm>
            <a:off x="10349687" y="4282857"/>
            <a:ext cx="7028602" cy="331440"/>
          </a:xfrm>
          <a:prstGeom prst="rect">
            <a:avLst/>
          </a:prstGeom>
          <a:noFill/>
          <a:ln/>
        </p:spPr>
        <p:txBody>
          <a:bodyPr wrap="square" lIns="25400" tIns="25400" rIns="25400" bIns="25400" rtlCol="0" anchor="t">
            <a:normAutofit/>
          </a:bodyPr>
          <a:lstStyle/>
          <a:p>
            <a:pPr marL="0" indent="0" algn="l">
              <a:lnSpc>
                <a:spcPct val="87006"/>
              </a:lnSpc>
              <a:buNone/>
            </a:pPr>
            <a:r>
              <a:rPr lang="en-US" sz="2100" b="1" dirty="0">
                <a:solidFill>
                  <a:srgbClr val="442359"/>
                </a:solidFill>
                <a:latin typeface="Dosis" pitchFamily="34" charset="0"/>
                <a:ea typeface="Dosis" pitchFamily="34" charset="-122"/>
                <a:cs typeface="Dosis" pitchFamily="34" charset="-120"/>
              </a:rPr>
              <a:t>Employee engagement post-sale</a:t>
            </a:r>
            <a:endParaRPr lang="en-US" sz="2100" dirty="0"/>
          </a:p>
        </p:txBody>
      </p:sp>
      <p:sp>
        <p:nvSpPr>
          <p:cNvPr id="26" name="Text 19"/>
          <p:cNvSpPr/>
          <p:nvPr/>
        </p:nvSpPr>
        <p:spPr>
          <a:xfrm>
            <a:off x="10349687" y="4671388"/>
            <a:ext cx="6581327" cy="651391"/>
          </a:xfrm>
          <a:prstGeom prst="rect">
            <a:avLst/>
          </a:prstGeom>
          <a:noFill/>
          <a:ln/>
        </p:spPr>
        <p:txBody>
          <a:bodyPr wrap="square" lIns="25400" tIns="25400" rIns="25400" bIns="25400" rtlCol="0" anchor="t">
            <a:normAutofit lnSpcReduction="10000"/>
          </a:bodyPr>
          <a:lstStyle/>
          <a:p>
            <a:pPr marL="0" indent="0" algn="l">
              <a:lnSpc>
                <a:spcPct val="119259"/>
              </a:lnSpc>
              <a:buNone/>
            </a:pPr>
            <a:r>
              <a:rPr lang="en-US" sz="1725" dirty="0">
                <a:solidFill>
                  <a:srgbClr val="4A4452"/>
                </a:solidFill>
                <a:latin typeface="Roboto" pitchFamily="34" charset="0"/>
                <a:ea typeface="Roboto" pitchFamily="34" charset="-122"/>
                <a:cs typeface="Roboto" pitchFamily="34" charset="-120"/>
              </a:rPr>
              <a:t>After the sale we engage employees directly to gather beneficiaries and complete any underwriting above the FCL.</a:t>
            </a:r>
            <a:endParaRPr lang="en-US" sz="1725" dirty="0"/>
          </a:p>
        </p:txBody>
      </p:sp>
      <p:pic>
        <p:nvPicPr>
          <p:cNvPr id="27" name="Image 0" descr="preencoded.png">
            <a:extLst>
              <a:ext uri="{FF2B5EF4-FFF2-40B4-BE49-F238E27FC236}">
                <a16:creationId xmlns:a16="http://schemas.microsoft.com/office/drawing/2014/main" id="{3D48C9BE-E7C7-F407-9110-20742D797BFD}"/>
              </a:ext>
            </a:extLst>
          </p:cNvPr>
          <p:cNvPicPr>
            <a:picLocks noChangeAspect="1"/>
          </p:cNvPicPr>
          <p:nvPr/>
        </p:nvPicPr>
        <p:blipFill>
          <a:blip r:embed="rId7"/>
          <a:srcRect l="21" t="67396"/>
          <a:stretch>
            <a:fillRect/>
          </a:stretch>
        </p:blipFill>
        <p:spPr>
          <a:xfrm>
            <a:off x="0" y="6933073"/>
            <a:ext cx="18291842" cy="3353927"/>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a:effectLst/>
      </p:bgPr>
    </p:bg>
    <p:spTree>
      <p:nvGrpSpPr>
        <p:cNvPr id="1" name=""/>
        <p:cNvGrpSpPr/>
        <p:nvPr/>
      </p:nvGrpSpPr>
      <p:grpSpPr>
        <a:xfrm>
          <a:off x="0" y="0"/>
          <a:ext cx="0" cy="0"/>
          <a:chOff x="0" y="0"/>
          <a:chExt cx="0" cy="0"/>
        </a:xfrm>
      </p:grpSpPr>
      <p:sp>
        <p:nvSpPr>
          <p:cNvPr id="27" name="Shape 2">
            <a:extLst>
              <a:ext uri="{FF2B5EF4-FFF2-40B4-BE49-F238E27FC236}">
                <a16:creationId xmlns:a16="http://schemas.microsoft.com/office/drawing/2014/main" id="{4EF15622-1340-043E-C8EA-D9B1F26925D2}"/>
              </a:ext>
            </a:extLst>
          </p:cNvPr>
          <p:cNvSpPr/>
          <p:nvPr/>
        </p:nvSpPr>
        <p:spPr>
          <a:xfrm>
            <a:off x="9422751" y="4369895"/>
            <a:ext cx="6932416" cy="2095857"/>
          </a:xfrm>
          <a:prstGeom prst="roundRect">
            <a:avLst>
              <a:gd name="adj" fmla="val 6744"/>
            </a:avLst>
          </a:prstGeom>
          <a:solidFill>
            <a:srgbClr val="FFFFFF"/>
          </a:solidFill>
          <a:ln w="5715">
            <a:solidFill>
              <a:srgbClr val="E6E3EC"/>
            </a:solidFill>
            <a:prstDash val="solid"/>
          </a:ln>
          <a:effectLst>
            <a:outerShdw blurRad="209550" dist="57150" dir="5400000" algn="bl" rotWithShape="0">
              <a:srgbClr val="28193C">
                <a:alpha val="16000"/>
              </a:srgbClr>
            </a:outerShdw>
          </a:effectLst>
        </p:spPr>
        <p:txBody>
          <a:bodyPr/>
          <a:lstStyle/>
          <a:p>
            <a:endParaRPr lang="en-US"/>
          </a:p>
        </p:txBody>
      </p:sp>
      <p:sp>
        <p:nvSpPr>
          <p:cNvPr id="26" name="Shape 2">
            <a:extLst>
              <a:ext uri="{FF2B5EF4-FFF2-40B4-BE49-F238E27FC236}">
                <a16:creationId xmlns:a16="http://schemas.microsoft.com/office/drawing/2014/main" id="{213A893E-FFB8-6315-BDCD-E8126C3DAEBE}"/>
              </a:ext>
            </a:extLst>
          </p:cNvPr>
          <p:cNvSpPr/>
          <p:nvPr/>
        </p:nvSpPr>
        <p:spPr>
          <a:xfrm>
            <a:off x="9422751" y="1842777"/>
            <a:ext cx="6932416" cy="2095857"/>
          </a:xfrm>
          <a:prstGeom prst="roundRect">
            <a:avLst>
              <a:gd name="adj" fmla="val 6744"/>
            </a:avLst>
          </a:prstGeom>
          <a:solidFill>
            <a:srgbClr val="FFFFFF"/>
          </a:solidFill>
          <a:ln w="5715">
            <a:solidFill>
              <a:srgbClr val="E6E3EC"/>
            </a:solidFill>
            <a:prstDash val="solid"/>
          </a:ln>
          <a:effectLst>
            <a:outerShdw blurRad="209550" dist="57150" dir="5400000" algn="bl" rotWithShape="0">
              <a:srgbClr val="28193C">
                <a:alpha val="16000"/>
              </a:srgbClr>
            </a:outerShdw>
          </a:effectLst>
        </p:spPr>
        <p:txBody>
          <a:bodyPr/>
          <a:lstStyle/>
          <a:p>
            <a:endParaRPr lang="en-US"/>
          </a:p>
        </p:txBody>
      </p:sp>
      <p:sp>
        <p:nvSpPr>
          <p:cNvPr id="19" name="Shape 2">
            <a:extLst>
              <a:ext uri="{FF2B5EF4-FFF2-40B4-BE49-F238E27FC236}">
                <a16:creationId xmlns:a16="http://schemas.microsoft.com/office/drawing/2014/main" id="{AAE7D74C-7BE5-BE84-AE52-39A6802909CD}"/>
              </a:ext>
            </a:extLst>
          </p:cNvPr>
          <p:cNvSpPr/>
          <p:nvPr/>
        </p:nvSpPr>
        <p:spPr>
          <a:xfrm>
            <a:off x="8769608" y="1901103"/>
            <a:ext cx="6932416" cy="2095857"/>
          </a:xfrm>
          <a:prstGeom prst="roundRect">
            <a:avLst>
              <a:gd name="adj" fmla="val 6744"/>
            </a:avLst>
          </a:prstGeom>
        </p:spPr>
        <p:txBody>
          <a:bodyPr/>
          <a:lstStyle/>
          <a:p>
            <a:endParaRPr lang="en-US"/>
          </a:p>
        </p:txBody>
      </p:sp>
      <p:sp>
        <p:nvSpPr>
          <p:cNvPr id="3" name="Text 0"/>
          <p:cNvSpPr/>
          <p:nvPr/>
        </p:nvSpPr>
        <p:spPr>
          <a:xfrm>
            <a:off x="1238191" y="609540"/>
            <a:ext cx="17392782" cy="266700"/>
          </a:xfrm>
          <a:prstGeom prst="rect">
            <a:avLst/>
          </a:prstGeom>
          <a:noFill/>
          <a:ln/>
        </p:spPr>
        <p:txBody>
          <a:bodyPr wrap="square" lIns="25400" tIns="25400" rIns="25400" bIns="25400" rtlCol="0" anchor="t">
            <a:normAutofit lnSpcReduction="10000"/>
          </a:bodyPr>
          <a:lstStyle/>
          <a:p>
            <a:pPr marL="0" indent="0" algn="l">
              <a:lnSpc>
                <a:spcPct val="85106"/>
              </a:lnSpc>
              <a:buNone/>
            </a:pPr>
            <a:r>
              <a:rPr lang="en-US" sz="1800" b="1" kern="0" spc="300" dirty="0">
                <a:solidFill>
                  <a:srgbClr val="1E9384"/>
                </a:solidFill>
                <a:latin typeface="Roboto" pitchFamily="34" charset="0"/>
                <a:ea typeface="Roboto" pitchFamily="34" charset="-122"/>
                <a:cs typeface="Roboto" pitchFamily="34" charset="-120"/>
              </a:rPr>
              <a:t>WHAT ARE OUR LIMITATIONS</a:t>
            </a:r>
            <a:endParaRPr lang="en-US" sz="1800" dirty="0"/>
          </a:p>
        </p:txBody>
      </p:sp>
      <p:sp>
        <p:nvSpPr>
          <p:cNvPr id="4" name="Text 1"/>
          <p:cNvSpPr/>
          <p:nvPr/>
        </p:nvSpPr>
        <p:spPr>
          <a:xfrm>
            <a:off x="1238191" y="971461"/>
            <a:ext cx="17392782" cy="558165"/>
          </a:xfrm>
          <a:prstGeom prst="rect">
            <a:avLst/>
          </a:prstGeom>
          <a:noFill/>
          <a:ln/>
        </p:spPr>
        <p:txBody>
          <a:bodyPr wrap="square" lIns="25400" tIns="25400" rIns="25400" bIns="25400" rtlCol="0" anchor="t">
            <a:normAutofit/>
          </a:bodyPr>
          <a:lstStyle/>
          <a:p>
            <a:pPr marL="0" indent="0" algn="l">
              <a:lnSpc>
                <a:spcPct val="82727"/>
              </a:lnSpc>
              <a:buNone/>
            </a:pPr>
            <a:r>
              <a:rPr lang="en-US" sz="3900" b="1" kern="0" spc="-37" dirty="0">
                <a:solidFill>
                  <a:srgbClr val="442359"/>
                </a:solidFill>
                <a:latin typeface="Dosis" pitchFamily="34" charset="0"/>
                <a:ea typeface="Dosis" pitchFamily="34" charset="-122"/>
                <a:cs typeface="Dosis" pitchFamily="34" charset="-120"/>
              </a:rPr>
              <a:t>Our standard product currently has some limitations</a:t>
            </a:r>
            <a:endParaRPr lang="en-US" sz="3900" dirty="0"/>
          </a:p>
        </p:txBody>
      </p:sp>
      <p:sp>
        <p:nvSpPr>
          <p:cNvPr id="5" name="Shape 2"/>
          <p:cNvSpPr/>
          <p:nvPr/>
        </p:nvSpPr>
        <p:spPr>
          <a:xfrm>
            <a:off x="1891334" y="1842777"/>
            <a:ext cx="6932416" cy="2095857"/>
          </a:xfrm>
          <a:prstGeom prst="roundRect">
            <a:avLst>
              <a:gd name="adj" fmla="val 6744"/>
            </a:avLst>
          </a:prstGeom>
          <a:solidFill>
            <a:srgbClr val="FFFFFF"/>
          </a:solidFill>
          <a:ln w="5715">
            <a:solidFill>
              <a:srgbClr val="E6E3EC"/>
            </a:solidFill>
            <a:prstDash val="solid"/>
          </a:ln>
          <a:effectLst>
            <a:outerShdw blurRad="209550" dist="57150" dir="5400000" algn="bl" rotWithShape="0">
              <a:srgbClr val="28193C">
                <a:alpha val="16000"/>
              </a:srgbClr>
            </a:outerShdw>
          </a:effectLst>
        </p:spPr>
        <p:txBody>
          <a:bodyPr/>
          <a:lstStyle/>
          <a:p>
            <a:endParaRPr lang="en-US"/>
          </a:p>
        </p:txBody>
      </p:sp>
      <p:sp>
        <p:nvSpPr>
          <p:cNvPr id="6" name="Shape 3"/>
          <p:cNvSpPr/>
          <p:nvPr/>
        </p:nvSpPr>
        <p:spPr>
          <a:xfrm>
            <a:off x="14949712" y="1771051"/>
            <a:ext cx="994231" cy="323880"/>
          </a:xfrm>
          <a:prstGeom prst="roundRect">
            <a:avLst>
              <a:gd name="adj" fmla="val 50000"/>
            </a:avLst>
          </a:prstGeom>
          <a:solidFill>
            <a:srgbClr val="1E9384"/>
          </a:solidFill>
          <a:ln/>
        </p:spPr>
        <p:txBody>
          <a:bodyPr/>
          <a:lstStyle/>
          <a:p>
            <a:endParaRPr lang="en-US"/>
          </a:p>
        </p:txBody>
      </p:sp>
      <p:sp>
        <p:nvSpPr>
          <p:cNvPr id="7" name="Text 4"/>
          <p:cNvSpPr/>
          <p:nvPr/>
        </p:nvSpPr>
        <p:spPr>
          <a:xfrm>
            <a:off x="15093493" y="1869595"/>
            <a:ext cx="784681" cy="190530"/>
          </a:xfrm>
          <a:prstGeom prst="rect">
            <a:avLst/>
          </a:prstGeom>
          <a:noFill/>
          <a:ln/>
        </p:spPr>
        <p:txBody>
          <a:bodyPr wrap="square" lIns="25400" tIns="25400" rIns="25400" bIns="25400" rtlCol="0" anchor="t">
            <a:normAutofit fontScale="92500" lnSpcReduction="10000"/>
          </a:bodyPr>
          <a:lstStyle/>
          <a:p>
            <a:pPr marL="0" indent="0" algn="l">
              <a:lnSpc>
                <a:spcPct val="83333"/>
              </a:lnSpc>
              <a:buNone/>
            </a:pPr>
            <a:r>
              <a:rPr lang="en-US" sz="1200" b="1" kern="0" spc="150" dirty="0">
                <a:solidFill>
                  <a:srgbClr val="FFFFFF"/>
                </a:solidFill>
                <a:latin typeface="Roboto" pitchFamily="34" charset="0"/>
                <a:ea typeface="Roboto" pitchFamily="34" charset="-122"/>
                <a:cs typeface="Roboto" pitchFamily="34" charset="-120"/>
              </a:rPr>
              <a:t>COMING</a:t>
            </a:r>
            <a:endParaRPr lang="en-US" sz="1200" dirty="0"/>
          </a:p>
        </p:txBody>
      </p:sp>
      <p:sp>
        <p:nvSpPr>
          <p:cNvPr id="8" name="Text 5"/>
          <p:cNvSpPr/>
          <p:nvPr/>
        </p:nvSpPr>
        <p:spPr>
          <a:xfrm>
            <a:off x="2182798" y="2172282"/>
            <a:ext cx="4974783" cy="362873"/>
          </a:xfrm>
          <a:prstGeom prst="rect">
            <a:avLst/>
          </a:prstGeom>
          <a:noFill/>
          <a:ln/>
        </p:spPr>
        <p:txBody>
          <a:bodyPr wrap="square" lIns="25400" tIns="25400" rIns="25400" bIns="25400" rtlCol="0" anchor="t">
            <a:normAutofit/>
          </a:bodyPr>
          <a:lstStyle/>
          <a:p>
            <a:pPr marL="0" indent="0" algn="l">
              <a:lnSpc>
                <a:spcPct val="87436"/>
              </a:lnSpc>
              <a:buNone/>
            </a:pPr>
            <a:r>
              <a:rPr lang="en-US" sz="2325" b="1" dirty="0">
                <a:solidFill>
                  <a:srgbClr val="442359"/>
                </a:solidFill>
                <a:latin typeface="Dosis" pitchFamily="34" charset="0"/>
                <a:ea typeface="Dosis" pitchFamily="34" charset="-122"/>
                <a:cs typeface="Dosis" pitchFamily="34" charset="-120"/>
              </a:rPr>
              <a:t>No PHI benefit</a:t>
            </a:r>
            <a:endParaRPr lang="en-US" sz="2325" dirty="0"/>
          </a:p>
        </p:txBody>
      </p:sp>
      <p:sp>
        <p:nvSpPr>
          <p:cNvPr id="9" name="Text 6"/>
          <p:cNvSpPr/>
          <p:nvPr/>
        </p:nvSpPr>
        <p:spPr>
          <a:xfrm>
            <a:off x="2182798" y="2630375"/>
            <a:ext cx="6198500" cy="1308259"/>
          </a:xfrm>
          <a:prstGeom prst="rect">
            <a:avLst/>
          </a:prstGeom>
          <a:noFill/>
          <a:ln/>
        </p:spPr>
        <p:txBody>
          <a:bodyPr wrap="square" lIns="25400" tIns="25400" rIns="25400" bIns="25400" rtlCol="0" anchor="t">
            <a:normAutofit/>
          </a:bodyPr>
          <a:lstStyle/>
          <a:p>
            <a:pPr>
              <a:lnSpc>
                <a:spcPct val="140000"/>
              </a:lnSpc>
            </a:pPr>
            <a:r>
              <a:rPr lang="en-US" dirty="0">
                <a:latin typeface="Arial" pitchFamily="34" charset="0"/>
                <a:ea typeface="Arial" pitchFamily="34" charset="-122"/>
                <a:cs typeface="Arial" pitchFamily="34" charset="-120"/>
              </a:rPr>
              <a:t>Temporary Income </a:t>
            </a:r>
            <a:r>
              <a:rPr lang="en-US" sz="1730" dirty="0">
                <a:latin typeface="Roboto" panose="02000000000000000000" pitchFamily="2" charset="0"/>
                <a:ea typeface="Roboto" panose="02000000000000000000" pitchFamily="2" charset="0"/>
                <a:cs typeface="Roboto" panose="02000000000000000000" pitchFamily="2" charset="0"/>
              </a:rPr>
              <a:t>Protection</a:t>
            </a:r>
            <a:r>
              <a:rPr lang="en-US" dirty="0">
                <a:latin typeface="Arial" pitchFamily="34" charset="0"/>
                <a:ea typeface="Arial" pitchFamily="34" charset="-122"/>
                <a:cs typeface="Arial" pitchFamily="34" charset="-120"/>
              </a:rPr>
              <a:t> and Occupational Disability as substitutes.</a:t>
            </a:r>
            <a:endParaRPr lang="en-US" dirty="0"/>
          </a:p>
        </p:txBody>
      </p:sp>
      <p:sp>
        <p:nvSpPr>
          <p:cNvPr id="11" name="Shape 8"/>
          <p:cNvSpPr/>
          <p:nvPr/>
        </p:nvSpPr>
        <p:spPr>
          <a:xfrm>
            <a:off x="1891333" y="4369896"/>
            <a:ext cx="6932415" cy="2092644"/>
          </a:xfrm>
          <a:prstGeom prst="roundRect">
            <a:avLst>
              <a:gd name="adj" fmla="val 6744"/>
            </a:avLst>
          </a:prstGeom>
          <a:solidFill>
            <a:srgbClr val="FFFFFF"/>
          </a:solidFill>
          <a:ln w="5715">
            <a:solidFill>
              <a:srgbClr val="E6E3EC"/>
            </a:solidFill>
            <a:prstDash val="solid"/>
          </a:ln>
          <a:effectLst>
            <a:outerShdw blurRad="209550" dist="57150" dir="5400000" algn="bl" rotWithShape="0">
              <a:srgbClr val="28193C">
                <a:alpha val="16000"/>
              </a:srgbClr>
            </a:outerShdw>
          </a:effectLst>
        </p:spPr>
        <p:txBody>
          <a:bodyPr/>
          <a:lstStyle/>
          <a:p>
            <a:endParaRPr lang="en-US"/>
          </a:p>
        </p:txBody>
      </p:sp>
      <p:sp>
        <p:nvSpPr>
          <p:cNvPr id="12" name="Text 9"/>
          <p:cNvSpPr/>
          <p:nvPr/>
        </p:nvSpPr>
        <p:spPr>
          <a:xfrm>
            <a:off x="2182800" y="4699400"/>
            <a:ext cx="4974783" cy="362873"/>
          </a:xfrm>
          <a:prstGeom prst="rect">
            <a:avLst/>
          </a:prstGeom>
          <a:noFill/>
          <a:ln/>
        </p:spPr>
        <p:txBody>
          <a:bodyPr wrap="square" lIns="25400" tIns="25400" rIns="25400" bIns="25400" rtlCol="0" anchor="t">
            <a:normAutofit/>
          </a:bodyPr>
          <a:lstStyle/>
          <a:p>
            <a:pPr marL="0" indent="0" algn="l">
              <a:lnSpc>
                <a:spcPct val="87436"/>
              </a:lnSpc>
              <a:buNone/>
            </a:pPr>
            <a:r>
              <a:rPr lang="en-US" sz="2325" b="1" dirty="0">
                <a:solidFill>
                  <a:srgbClr val="442359"/>
                </a:solidFill>
                <a:latin typeface="Dosis" pitchFamily="34" charset="0"/>
                <a:ea typeface="Dosis" pitchFamily="34" charset="-122"/>
                <a:cs typeface="Dosis" pitchFamily="34" charset="-120"/>
              </a:rPr>
              <a:t>Lump sum cover capped at R2.5m</a:t>
            </a:r>
            <a:r>
              <a:rPr lang="en-US" sz="2325" b="1" dirty="0">
                <a:solidFill>
                  <a:srgbClr val="E4610F"/>
                </a:solidFill>
                <a:latin typeface="Dosis" pitchFamily="34" charset="0"/>
                <a:ea typeface="Dosis" pitchFamily="34" charset="-122"/>
                <a:cs typeface="Dosis" pitchFamily="34" charset="-120"/>
              </a:rPr>
              <a:t>*</a:t>
            </a:r>
            <a:endParaRPr lang="en-US" sz="2325" dirty="0"/>
          </a:p>
        </p:txBody>
      </p:sp>
      <p:sp>
        <p:nvSpPr>
          <p:cNvPr id="13" name="Text 10"/>
          <p:cNvSpPr/>
          <p:nvPr/>
        </p:nvSpPr>
        <p:spPr>
          <a:xfrm>
            <a:off x="2182800" y="5157493"/>
            <a:ext cx="6198498" cy="766079"/>
          </a:xfrm>
          <a:prstGeom prst="rect">
            <a:avLst/>
          </a:prstGeom>
          <a:noFill/>
          <a:ln/>
        </p:spPr>
        <p:txBody>
          <a:bodyPr wrap="square" lIns="25400" tIns="25400" rIns="25400" bIns="25400" rtlCol="0" anchor="t">
            <a:normAutofit/>
          </a:bodyPr>
          <a:lstStyle/>
          <a:p>
            <a:pPr marL="0" indent="0" algn="l">
              <a:lnSpc>
                <a:spcPct val="123519"/>
              </a:lnSpc>
              <a:buNone/>
            </a:pPr>
            <a:r>
              <a:rPr lang="en-US" sz="1725" dirty="0">
                <a:solidFill>
                  <a:srgbClr val="4A4452"/>
                </a:solidFill>
                <a:latin typeface="Roboto" pitchFamily="34" charset="0"/>
                <a:ea typeface="Roboto" pitchFamily="34" charset="-122"/>
                <a:cs typeface="Roboto" pitchFamily="34" charset="-120"/>
              </a:rPr>
              <a:t>A result of simplified underwriting. Still works for a high proportion of South African clients.</a:t>
            </a:r>
            <a:endParaRPr lang="en-US" sz="1725" dirty="0"/>
          </a:p>
        </p:txBody>
      </p:sp>
      <p:sp>
        <p:nvSpPr>
          <p:cNvPr id="15" name="Text 12"/>
          <p:cNvSpPr/>
          <p:nvPr/>
        </p:nvSpPr>
        <p:spPr>
          <a:xfrm>
            <a:off x="9797143" y="2172282"/>
            <a:ext cx="6350000" cy="362873"/>
          </a:xfrm>
          <a:prstGeom prst="rect">
            <a:avLst/>
          </a:prstGeom>
        </p:spPr>
        <p:txBody>
          <a:bodyPr wrap="square" lIns="25400" tIns="25400" rIns="25400" bIns="25400" rtlCol="0" anchor="t">
            <a:noAutofit/>
          </a:bodyPr>
          <a:lstStyle/>
          <a:p>
            <a:r>
              <a:rPr lang="en-US" sz="2330" b="1" dirty="0">
                <a:solidFill>
                  <a:srgbClr val="442359"/>
                </a:solidFill>
                <a:latin typeface="Dosis" pitchFamily="2" charset="77"/>
                <a:ea typeface="Arial" pitchFamily="34" charset="-122"/>
                <a:cs typeface="Arial" pitchFamily="34" charset="-120"/>
              </a:rPr>
              <a:t>No benefits for parents or extended family, or flexible top ups to employee benefits.</a:t>
            </a:r>
            <a:endParaRPr lang="en-US" sz="2330" dirty="0">
              <a:latin typeface="Dosis" pitchFamily="2" charset="77"/>
            </a:endParaRPr>
          </a:p>
        </p:txBody>
      </p:sp>
      <p:sp>
        <p:nvSpPr>
          <p:cNvPr id="16" name="Text 13"/>
          <p:cNvSpPr/>
          <p:nvPr/>
        </p:nvSpPr>
        <p:spPr>
          <a:xfrm>
            <a:off x="9797143" y="3061071"/>
            <a:ext cx="6146800" cy="990719"/>
          </a:xfrm>
          <a:prstGeom prst="rect">
            <a:avLst/>
          </a:prstGeom>
        </p:spPr>
        <p:txBody>
          <a:bodyPr wrap="square" lIns="25400" tIns="25400" rIns="25400" bIns="25400" rtlCol="0" anchor="t">
            <a:normAutofit/>
          </a:bodyPr>
          <a:lstStyle/>
          <a:p>
            <a:pPr>
              <a:lnSpc>
                <a:spcPct val="140000"/>
              </a:lnSpc>
            </a:pPr>
            <a:r>
              <a:rPr lang="en-US" sz="1730" dirty="0">
                <a:latin typeface="Roboto" panose="02000000000000000000" pitchFamily="2" charset="0"/>
                <a:ea typeface="Roboto" panose="02000000000000000000" pitchFamily="2" charset="0"/>
                <a:cs typeface="Roboto" panose="02000000000000000000" pitchFamily="2" charset="0"/>
              </a:rPr>
              <a:t>On the roadmap, with voluntary cover by the end of the year.</a:t>
            </a:r>
          </a:p>
        </p:txBody>
      </p:sp>
      <p:sp>
        <p:nvSpPr>
          <p:cNvPr id="17" name="Text 14"/>
          <p:cNvSpPr/>
          <p:nvPr/>
        </p:nvSpPr>
        <p:spPr>
          <a:xfrm>
            <a:off x="2844551" y="7102678"/>
            <a:ext cx="17392782" cy="331440"/>
          </a:xfrm>
          <a:prstGeom prst="rect">
            <a:avLst/>
          </a:prstGeom>
          <a:noFill/>
          <a:ln/>
        </p:spPr>
        <p:txBody>
          <a:bodyPr wrap="square" lIns="25400" tIns="25400" rIns="25400" bIns="25400" rtlCol="0" anchor="t">
            <a:normAutofit/>
          </a:bodyPr>
          <a:lstStyle/>
          <a:p>
            <a:pPr marL="0" indent="0" algn="l">
              <a:lnSpc>
                <a:spcPct val="119380"/>
              </a:lnSpc>
              <a:buNone/>
            </a:pPr>
            <a:r>
              <a:rPr lang="en-US" sz="1650" dirty="0">
                <a:solidFill>
                  <a:srgbClr val="E4610F"/>
                </a:solidFill>
                <a:latin typeface="Roboto" pitchFamily="34" charset="0"/>
                <a:ea typeface="Roboto" pitchFamily="34" charset="-122"/>
                <a:cs typeface="Roboto" pitchFamily="34" charset="-120"/>
              </a:rPr>
              <a:t>* </a:t>
            </a:r>
            <a:r>
              <a:rPr lang="en-US" sz="1650" dirty="0">
                <a:solidFill>
                  <a:srgbClr val="8A8291"/>
                </a:solidFill>
                <a:latin typeface="Roboto" pitchFamily="34" charset="0"/>
                <a:ea typeface="Roboto" pitchFamily="34" charset="-122"/>
                <a:cs typeface="Roboto" pitchFamily="34" charset="-120"/>
              </a:rPr>
              <a:t>We have recently launched a 'manual' version that can flex pricing, limits and rules for large or bespoke requirements.</a:t>
            </a:r>
            <a:endParaRPr lang="en-US" sz="1650" dirty="0"/>
          </a:p>
        </p:txBody>
      </p:sp>
      <p:pic>
        <p:nvPicPr>
          <p:cNvPr id="18" name="Image 0" descr="preencoded.png">
            <a:extLst>
              <a:ext uri="{FF2B5EF4-FFF2-40B4-BE49-F238E27FC236}">
                <a16:creationId xmlns:a16="http://schemas.microsoft.com/office/drawing/2014/main" id="{D197E91D-9AE3-1046-F6EC-F92AC016A5FB}"/>
              </a:ext>
            </a:extLst>
          </p:cNvPr>
          <p:cNvPicPr>
            <a:picLocks noChangeAspect="1"/>
          </p:cNvPicPr>
          <p:nvPr/>
        </p:nvPicPr>
        <p:blipFill>
          <a:blip r:embed="rId3"/>
          <a:srcRect l="21" t="67396"/>
          <a:stretch>
            <a:fillRect/>
          </a:stretch>
        </p:blipFill>
        <p:spPr>
          <a:xfrm>
            <a:off x="0" y="6933073"/>
            <a:ext cx="18291842" cy="3353927"/>
          </a:xfrm>
          <a:prstGeom prst="rect">
            <a:avLst/>
          </a:prstGeom>
        </p:spPr>
      </p:pic>
      <p:sp>
        <p:nvSpPr>
          <p:cNvPr id="23" name="Shape 2">
            <a:extLst>
              <a:ext uri="{FF2B5EF4-FFF2-40B4-BE49-F238E27FC236}">
                <a16:creationId xmlns:a16="http://schemas.microsoft.com/office/drawing/2014/main" id="{0B70FC73-1C9D-A8BE-A55A-FF9EC108B884}"/>
              </a:ext>
            </a:extLst>
          </p:cNvPr>
          <p:cNvSpPr/>
          <p:nvPr/>
        </p:nvSpPr>
        <p:spPr>
          <a:xfrm>
            <a:off x="8769608" y="4415482"/>
            <a:ext cx="6932416" cy="2095857"/>
          </a:xfrm>
          <a:prstGeom prst="roundRect">
            <a:avLst>
              <a:gd name="adj" fmla="val 6744"/>
            </a:avLst>
          </a:prstGeom>
        </p:spPr>
        <p:txBody>
          <a:bodyPr/>
          <a:lstStyle/>
          <a:p>
            <a:endParaRPr lang="en-US"/>
          </a:p>
        </p:txBody>
      </p:sp>
      <p:sp>
        <p:nvSpPr>
          <p:cNvPr id="24" name="Text 12">
            <a:extLst>
              <a:ext uri="{FF2B5EF4-FFF2-40B4-BE49-F238E27FC236}">
                <a16:creationId xmlns:a16="http://schemas.microsoft.com/office/drawing/2014/main" id="{A5429415-8E9D-676F-9A9A-3424E33C0AE8}"/>
              </a:ext>
            </a:extLst>
          </p:cNvPr>
          <p:cNvSpPr/>
          <p:nvPr/>
        </p:nvSpPr>
        <p:spPr>
          <a:xfrm>
            <a:off x="9797143" y="4686661"/>
            <a:ext cx="4974783" cy="362873"/>
          </a:xfrm>
          <a:prstGeom prst="rect">
            <a:avLst/>
          </a:prstGeom>
        </p:spPr>
        <p:txBody>
          <a:bodyPr wrap="square" lIns="25400" tIns="25400" rIns="25400" bIns="25400" rtlCol="0" anchor="t">
            <a:normAutofit/>
          </a:bodyPr>
          <a:lstStyle/>
          <a:p>
            <a:pPr marL="0" indent="0" algn="l">
              <a:lnSpc>
                <a:spcPct val="87436"/>
              </a:lnSpc>
              <a:buNone/>
            </a:pPr>
            <a:r>
              <a:rPr lang="en-US" sz="2325" b="1" dirty="0">
                <a:solidFill>
                  <a:srgbClr val="442359"/>
                </a:solidFill>
                <a:latin typeface="Dosis" pitchFamily="34" charset="0"/>
                <a:ea typeface="Dosis" pitchFamily="34" charset="-122"/>
                <a:cs typeface="Dosis" pitchFamily="34" charset="-120"/>
              </a:rPr>
              <a:t>Fairly rigid pricing and product rules</a:t>
            </a:r>
            <a:r>
              <a:rPr lang="en-US" sz="2325" b="1" dirty="0">
                <a:solidFill>
                  <a:srgbClr val="E4610F"/>
                </a:solidFill>
                <a:latin typeface="Dosis" pitchFamily="34" charset="0"/>
                <a:ea typeface="Dosis" pitchFamily="34" charset="-122"/>
                <a:cs typeface="Dosis" pitchFamily="34" charset="-120"/>
              </a:rPr>
              <a:t>*</a:t>
            </a:r>
            <a:endParaRPr lang="en-US" sz="2325" dirty="0"/>
          </a:p>
        </p:txBody>
      </p:sp>
      <p:sp>
        <p:nvSpPr>
          <p:cNvPr id="25" name="Text 13">
            <a:extLst>
              <a:ext uri="{FF2B5EF4-FFF2-40B4-BE49-F238E27FC236}">
                <a16:creationId xmlns:a16="http://schemas.microsoft.com/office/drawing/2014/main" id="{BF2B7FF5-4D6A-4C5F-41CC-77996575635D}"/>
              </a:ext>
            </a:extLst>
          </p:cNvPr>
          <p:cNvSpPr/>
          <p:nvPr/>
        </p:nvSpPr>
        <p:spPr>
          <a:xfrm>
            <a:off x="9797143" y="5144754"/>
            <a:ext cx="6146800" cy="990719"/>
          </a:xfrm>
          <a:prstGeom prst="rect">
            <a:avLst/>
          </a:prstGeom>
        </p:spPr>
        <p:txBody>
          <a:bodyPr wrap="square" lIns="25400" tIns="25400" rIns="25400" bIns="25400" rtlCol="0" anchor="t">
            <a:normAutofit/>
          </a:bodyPr>
          <a:lstStyle/>
          <a:p>
            <a:pPr marL="0" indent="0" algn="l">
              <a:lnSpc>
                <a:spcPct val="123519"/>
              </a:lnSpc>
              <a:buNone/>
            </a:pPr>
            <a:r>
              <a:rPr lang="en-US" sz="1725" dirty="0">
                <a:solidFill>
                  <a:srgbClr val="4A4452"/>
                </a:solidFill>
                <a:latin typeface="Roboto" pitchFamily="34" charset="0"/>
                <a:ea typeface="Roboto" pitchFamily="34" charset="-122"/>
                <a:cs typeface="Roboto" pitchFamily="34" charset="-120"/>
              </a:rPr>
              <a:t>A straight-through process means fixed rules around pricing and features such as free cover limits.</a:t>
            </a:r>
            <a:endParaRPr lang="en-US" sz="1725"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a:effectLst/>
      </p:bgPr>
    </p:bg>
    <p:spTree>
      <p:nvGrpSpPr>
        <p:cNvPr id="1" name=""/>
        <p:cNvGrpSpPr/>
        <p:nvPr/>
      </p:nvGrpSpPr>
      <p:grpSpPr>
        <a:xfrm>
          <a:off x="0" y="0"/>
          <a:ext cx="0" cy="0"/>
          <a:chOff x="0" y="0"/>
          <a:chExt cx="0" cy="0"/>
        </a:xfrm>
      </p:grpSpPr>
      <p:sp>
        <p:nvSpPr>
          <p:cNvPr id="39" name="Shape 15">
            <a:extLst>
              <a:ext uri="{FF2B5EF4-FFF2-40B4-BE49-F238E27FC236}">
                <a16:creationId xmlns:a16="http://schemas.microsoft.com/office/drawing/2014/main" id="{C3AF387D-4034-3B8A-2958-256C08B222C7}"/>
              </a:ext>
            </a:extLst>
          </p:cNvPr>
          <p:cNvSpPr/>
          <p:nvPr/>
        </p:nvSpPr>
        <p:spPr>
          <a:xfrm>
            <a:off x="6876315" y="2152856"/>
            <a:ext cx="4955071" cy="3447817"/>
          </a:xfrm>
          <a:prstGeom prst="roundRect">
            <a:avLst>
              <a:gd name="adj" fmla="val 6765"/>
            </a:avLst>
          </a:prstGeom>
          <a:solidFill>
            <a:srgbClr val="FFFFFF"/>
          </a:solidFill>
          <a:ln/>
          <a:effectLst>
            <a:outerShdw blurRad="209550" dist="57150" dir="5400000" algn="bl" rotWithShape="0">
              <a:srgbClr val="28193C">
                <a:alpha val="16000"/>
              </a:srgbClr>
            </a:outerShdw>
          </a:effectLst>
        </p:spPr>
        <p:txBody>
          <a:bodyPr/>
          <a:lstStyle/>
          <a:p>
            <a:endParaRPr lang="en-US"/>
          </a:p>
        </p:txBody>
      </p:sp>
      <p:sp>
        <p:nvSpPr>
          <p:cNvPr id="3" name="Text 0"/>
          <p:cNvSpPr/>
          <p:nvPr/>
        </p:nvSpPr>
        <p:spPr>
          <a:xfrm>
            <a:off x="1238191" y="552390"/>
            <a:ext cx="17392782" cy="266700"/>
          </a:xfrm>
          <a:prstGeom prst="rect">
            <a:avLst/>
          </a:prstGeom>
          <a:noFill/>
          <a:ln/>
        </p:spPr>
        <p:txBody>
          <a:bodyPr wrap="square" lIns="25400" tIns="25400" rIns="25400" bIns="25400" rtlCol="0" anchor="t">
            <a:normAutofit lnSpcReduction="10000"/>
          </a:bodyPr>
          <a:lstStyle/>
          <a:p>
            <a:pPr marL="0" indent="0" algn="l">
              <a:lnSpc>
                <a:spcPct val="85106"/>
              </a:lnSpc>
              <a:buNone/>
            </a:pPr>
            <a:r>
              <a:rPr lang="en-US" sz="1800" b="1" kern="0" spc="300" dirty="0">
                <a:solidFill>
                  <a:srgbClr val="1E9384"/>
                </a:solidFill>
                <a:latin typeface="Roboto" pitchFamily="34" charset="0"/>
                <a:ea typeface="Roboto" pitchFamily="34" charset="-122"/>
                <a:cs typeface="Roboto" pitchFamily="34" charset="-120"/>
              </a:rPr>
              <a:t>WHO DO WE WORK BEST FOR</a:t>
            </a:r>
            <a:endParaRPr lang="en-US" sz="1800" dirty="0"/>
          </a:p>
        </p:txBody>
      </p:sp>
      <p:sp>
        <p:nvSpPr>
          <p:cNvPr id="4" name="Text 1"/>
          <p:cNvSpPr/>
          <p:nvPr/>
        </p:nvSpPr>
        <p:spPr>
          <a:xfrm>
            <a:off x="1238191" y="895290"/>
            <a:ext cx="17392782" cy="558165"/>
          </a:xfrm>
          <a:prstGeom prst="rect">
            <a:avLst/>
          </a:prstGeom>
          <a:noFill/>
          <a:ln/>
        </p:spPr>
        <p:txBody>
          <a:bodyPr wrap="square" lIns="25400" tIns="25400" rIns="25400" bIns="25400" rtlCol="0" anchor="t">
            <a:normAutofit/>
          </a:bodyPr>
          <a:lstStyle/>
          <a:p>
            <a:pPr marL="0" indent="0" algn="l">
              <a:lnSpc>
                <a:spcPct val="82727"/>
              </a:lnSpc>
              <a:buNone/>
            </a:pPr>
            <a:r>
              <a:rPr lang="en-US" sz="3900" b="1" kern="0" spc="-37" dirty="0">
                <a:solidFill>
                  <a:srgbClr val="442359"/>
                </a:solidFill>
                <a:latin typeface="Dosis" pitchFamily="34" charset="0"/>
                <a:ea typeface="Dosis" pitchFamily="34" charset="-122"/>
                <a:cs typeface="Dosis" pitchFamily="34" charset="-120"/>
              </a:rPr>
              <a:t>Where Simply fits best</a:t>
            </a:r>
            <a:endParaRPr lang="en-US" sz="3900" dirty="0"/>
          </a:p>
        </p:txBody>
      </p:sp>
      <p:sp>
        <p:nvSpPr>
          <p:cNvPr id="11" name="Text 8"/>
          <p:cNvSpPr/>
          <p:nvPr/>
        </p:nvSpPr>
        <p:spPr>
          <a:xfrm>
            <a:off x="7317690" y="2367993"/>
            <a:ext cx="7824826" cy="362873"/>
          </a:xfrm>
          <a:prstGeom prst="rect">
            <a:avLst/>
          </a:prstGeom>
          <a:noFill/>
          <a:ln/>
        </p:spPr>
        <p:txBody>
          <a:bodyPr wrap="square" lIns="25400" tIns="25400" rIns="25400" bIns="25400" rtlCol="0" anchor="t">
            <a:normAutofit/>
          </a:bodyPr>
          <a:lstStyle/>
          <a:p>
            <a:pPr marL="0" indent="0" algn="l">
              <a:lnSpc>
                <a:spcPct val="87436"/>
              </a:lnSpc>
              <a:buNone/>
            </a:pPr>
            <a:r>
              <a:rPr lang="en-US" sz="2325" b="1" dirty="0">
                <a:solidFill>
                  <a:srgbClr val="442359"/>
                </a:solidFill>
                <a:latin typeface="Dosis" pitchFamily="34" charset="0"/>
                <a:ea typeface="Dosis" pitchFamily="34" charset="-122"/>
                <a:cs typeface="Dosis" pitchFamily="34" charset="-120"/>
              </a:rPr>
              <a:t>Smaller schemes</a:t>
            </a:r>
            <a:endParaRPr lang="en-US" sz="2325" dirty="0"/>
          </a:p>
        </p:txBody>
      </p:sp>
      <p:sp>
        <p:nvSpPr>
          <p:cNvPr id="13" name="Text 10"/>
          <p:cNvSpPr/>
          <p:nvPr/>
        </p:nvSpPr>
        <p:spPr>
          <a:xfrm>
            <a:off x="7463148" y="2917585"/>
            <a:ext cx="4296036" cy="641215"/>
          </a:xfrm>
          <a:prstGeom prst="rect">
            <a:avLst/>
          </a:prstGeom>
          <a:noFill/>
          <a:ln/>
        </p:spPr>
        <p:txBody>
          <a:bodyPr wrap="square" lIns="25400" tIns="25400" rIns="25400" bIns="25400" rtlCol="0" anchor="t">
            <a:normAutofit lnSpcReduction="10000"/>
          </a:bodyPr>
          <a:lstStyle/>
          <a:p>
            <a:pPr marL="0" indent="0" algn="l">
              <a:lnSpc>
                <a:spcPct val="119259"/>
              </a:lnSpc>
              <a:buNone/>
            </a:pPr>
            <a:r>
              <a:rPr lang="en-US" sz="1725" dirty="0">
                <a:solidFill>
                  <a:srgbClr val="4A4452"/>
                </a:solidFill>
                <a:latin typeface="Roboto" pitchFamily="34" charset="0"/>
                <a:ea typeface="Roboto" pitchFamily="34" charset="-122"/>
                <a:cs typeface="Roboto" pitchFamily="34" charset="-120"/>
              </a:rPr>
              <a:t>Quick and easy to onboard and manage, close a deal in one meeting.</a:t>
            </a:r>
            <a:endParaRPr lang="en-US" sz="1725" dirty="0"/>
          </a:p>
        </p:txBody>
      </p:sp>
      <p:sp>
        <p:nvSpPr>
          <p:cNvPr id="15" name="Text 12"/>
          <p:cNvSpPr/>
          <p:nvPr/>
        </p:nvSpPr>
        <p:spPr>
          <a:xfrm>
            <a:off x="7463148" y="3716760"/>
            <a:ext cx="4296036" cy="746956"/>
          </a:xfrm>
          <a:prstGeom prst="rect">
            <a:avLst/>
          </a:prstGeom>
          <a:noFill/>
          <a:ln/>
        </p:spPr>
        <p:txBody>
          <a:bodyPr wrap="square" lIns="25400" tIns="25400" rIns="25400" bIns="25400" rtlCol="0" anchor="t">
            <a:normAutofit/>
          </a:bodyPr>
          <a:lstStyle/>
          <a:p>
            <a:pPr marL="0" indent="0" algn="l">
              <a:lnSpc>
                <a:spcPct val="119259"/>
              </a:lnSpc>
              <a:buNone/>
            </a:pPr>
            <a:r>
              <a:rPr lang="en-US" sz="1730" dirty="0">
                <a:solidFill>
                  <a:srgbClr val="4A4452"/>
                </a:solidFill>
                <a:latin typeface="Roboto" pitchFamily="34" charset="0"/>
                <a:ea typeface="Roboto" pitchFamily="34" charset="-122"/>
                <a:cs typeface="Roboto" pitchFamily="34" charset="-120"/>
              </a:rPr>
              <a:t>Changes the economics of servicing smaller customers.</a:t>
            </a:r>
            <a:endParaRPr lang="en-US" sz="1730" dirty="0"/>
          </a:p>
        </p:txBody>
      </p:sp>
      <p:sp>
        <p:nvSpPr>
          <p:cNvPr id="17" name="Text 14"/>
          <p:cNvSpPr/>
          <p:nvPr/>
        </p:nvSpPr>
        <p:spPr>
          <a:xfrm>
            <a:off x="7463148" y="4532214"/>
            <a:ext cx="4296036" cy="651391"/>
          </a:xfrm>
          <a:prstGeom prst="rect">
            <a:avLst/>
          </a:prstGeom>
          <a:noFill/>
          <a:ln/>
        </p:spPr>
        <p:txBody>
          <a:bodyPr wrap="square" lIns="25400" tIns="25400" rIns="25400" bIns="25400" rtlCol="0" anchor="t">
            <a:normAutofit lnSpcReduction="10000"/>
          </a:bodyPr>
          <a:lstStyle/>
          <a:p>
            <a:pPr marL="0" indent="0" algn="l">
              <a:lnSpc>
                <a:spcPct val="119259"/>
              </a:lnSpc>
              <a:buNone/>
            </a:pPr>
            <a:r>
              <a:rPr lang="en-US" sz="1725" dirty="0">
                <a:solidFill>
                  <a:srgbClr val="4A4452"/>
                </a:solidFill>
                <a:latin typeface="Roboto" pitchFamily="34" charset="0"/>
                <a:ea typeface="Roboto" pitchFamily="34" charset="-122"/>
                <a:cs typeface="Roboto" pitchFamily="34" charset="-120"/>
              </a:rPr>
              <a:t>Opens up new segments and opportunities to grow your customer base.</a:t>
            </a:r>
            <a:endParaRPr lang="en-US" sz="1725" dirty="0"/>
          </a:p>
        </p:txBody>
      </p:sp>
      <p:sp>
        <p:nvSpPr>
          <p:cNvPr id="18" name="Shape 15"/>
          <p:cNvSpPr/>
          <p:nvPr/>
        </p:nvSpPr>
        <p:spPr>
          <a:xfrm>
            <a:off x="12180622" y="2152856"/>
            <a:ext cx="4955071" cy="3447817"/>
          </a:xfrm>
          <a:prstGeom prst="roundRect">
            <a:avLst>
              <a:gd name="adj" fmla="val 6765"/>
            </a:avLst>
          </a:prstGeom>
          <a:solidFill>
            <a:srgbClr val="FFFFFF"/>
          </a:solidFill>
          <a:ln/>
          <a:effectLst>
            <a:outerShdw blurRad="209550" dist="57150" dir="5400000" algn="bl" rotWithShape="0">
              <a:srgbClr val="28193C">
                <a:alpha val="16000"/>
              </a:srgbClr>
            </a:outerShdw>
          </a:effectLst>
        </p:spPr>
        <p:txBody>
          <a:bodyPr/>
          <a:lstStyle/>
          <a:p>
            <a:endParaRPr lang="en-US"/>
          </a:p>
        </p:txBody>
      </p:sp>
      <p:sp>
        <p:nvSpPr>
          <p:cNvPr id="20" name="Shape 17"/>
          <p:cNvSpPr/>
          <p:nvPr/>
        </p:nvSpPr>
        <p:spPr>
          <a:xfrm flipV="1">
            <a:off x="12180621" y="2156339"/>
            <a:ext cx="4931179" cy="64044"/>
          </a:xfrm>
          <a:prstGeom prst="rect">
            <a:avLst/>
          </a:prstGeom>
          <a:solidFill>
            <a:srgbClr val="442359"/>
          </a:solidFill>
          <a:ln/>
        </p:spPr>
        <p:txBody>
          <a:bodyPr/>
          <a:lstStyle/>
          <a:p>
            <a:endParaRPr lang="en-US"/>
          </a:p>
        </p:txBody>
      </p:sp>
      <p:sp>
        <p:nvSpPr>
          <p:cNvPr id="23" name="Text 20"/>
          <p:cNvSpPr/>
          <p:nvPr/>
        </p:nvSpPr>
        <p:spPr>
          <a:xfrm>
            <a:off x="12686278" y="2362813"/>
            <a:ext cx="7824826" cy="362873"/>
          </a:xfrm>
          <a:prstGeom prst="rect">
            <a:avLst/>
          </a:prstGeom>
          <a:noFill/>
          <a:ln/>
        </p:spPr>
        <p:txBody>
          <a:bodyPr wrap="square" lIns="25400" tIns="25400" rIns="25400" bIns="25400" rtlCol="0" anchor="t">
            <a:normAutofit/>
          </a:bodyPr>
          <a:lstStyle/>
          <a:p>
            <a:pPr marL="0" indent="0" algn="l">
              <a:lnSpc>
                <a:spcPct val="87436"/>
              </a:lnSpc>
              <a:buNone/>
            </a:pPr>
            <a:r>
              <a:rPr lang="en-US" sz="2325" b="1" dirty="0">
                <a:solidFill>
                  <a:srgbClr val="442359"/>
                </a:solidFill>
                <a:latin typeface="Dosis" pitchFamily="34" charset="0"/>
                <a:ea typeface="Dosis" pitchFamily="34" charset="-122"/>
                <a:cs typeface="Dosis" pitchFamily="34" charset="-120"/>
              </a:rPr>
              <a:t>Larger, low-benefit schemes</a:t>
            </a:r>
            <a:endParaRPr lang="en-US" sz="2325" dirty="0"/>
          </a:p>
        </p:txBody>
      </p:sp>
      <p:sp>
        <p:nvSpPr>
          <p:cNvPr id="24" name="Shape 21"/>
          <p:cNvSpPr/>
          <p:nvPr/>
        </p:nvSpPr>
        <p:spPr>
          <a:xfrm>
            <a:off x="12712156" y="3030455"/>
            <a:ext cx="104745" cy="104745"/>
          </a:xfrm>
          <a:prstGeom prst="ellipse">
            <a:avLst/>
          </a:prstGeom>
          <a:solidFill>
            <a:srgbClr val="442359"/>
          </a:solidFill>
          <a:ln/>
        </p:spPr>
        <p:txBody>
          <a:bodyPr/>
          <a:lstStyle/>
          <a:p>
            <a:endParaRPr lang="en-US"/>
          </a:p>
        </p:txBody>
      </p:sp>
      <p:sp>
        <p:nvSpPr>
          <p:cNvPr id="25" name="Text 22"/>
          <p:cNvSpPr/>
          <p:nvPr/>
        </p:nvSpPr>
        <p:spPr>
          <a:xfrm>
            <a:off x="12879091" y="2900095"/>
            <a:ext cx="4046906" cy="775375"/>
          </a:xfrm>
          <a:prstGeom prst="rect">
            <a:avLst/>
          </a:prstGeom>
          <a:noFill/>
          <a:ln/>
        </p:spPr>
        <p:txBody>
          <a:bodyPr wrap="square" lIns="25400" tIns="25400" rIns="25400" bIns="25400" rtlCol="0" anchor="t">
            <a:noAutofit/>
          </a:bodyPr>
          <a:lstStyle/>
          <a:p>
            <a:pPr marL="0" indent="0" algn="l">
              <a:lnSpc>
                <a:spcPct val="119259"/>
              </a:lnSpc>
              <a:buNone/>
            </a:pPr>
            <a:r>
              <a:rPr lang="en-US" sz="1730" dirty="0">
                <a:solidFill>
                  <a:srgbClr val="4A4452"/>
                </a:solidFill>
                <a:latin typeface="Roboto" pitchFamily="34" charset="0"/>
                <a:ea typeface="Roboto" pitchFamily="34" charset="-122"/>
                <a:cs typeface="Roboto" pitchFamily="34" charset="-120"/>
              </a:rPr>
              <a:t>Larger companies with mostly lower earners and/or low benefit levels, or high staff turnover.</a:t>
            </a:r>
            <a:endParaRPr lang="en-US" sz="1730" dirty="0"/>
          </a:p>
        </p:txBody>
      </p:sp>
      <p:sp>
        <p:nvSpPr>
          <p:cNvPr id="26" name="Shape 23"/>
          <p:cNvSpPr/>
          <p:nvPr/>
        </p:nvSpPr>
        <p:spPr>
          <a:xfrm>
            <a:off x="12686278" y="4126979"/>
            <a:ext cx="104745" cy="104745"/>
          </a:xfrm>
          <a:prstGeom prst="ellipse">
            <a:avLst/>
          </a:prstGeom>
          <a:solidFill>
            <a:srgbClr val="442359"/>
          </a:solidFill>
          <a:ln/>
        </p:spPr>
        <p:txBody>
          <a:bodyPr/>
          <a:lstStyle/>
          <a:p>
            <a:endParaRPr lang="en-US"/>
          </a:p>
        </p:txBody>
      </p:sp>
      <p:sp>
        <p:nvSpPr>
          <p:cNvPr id="27" name="Text 24"/>
          <p:cNvSpPr/>
          <p:nvPr/>
        </p:nvSpPr>
        <p:spPr>
          <a:xfrm>
            <a:off x="12879091" y="4015592"/>
            <a:ext cx="4046905" cy="651391"/>
          </a:xfrm>
          <a:prstGeom prst="rect">
            <a:avLst/>
          </a:prstGeom>
          <a:noFill/>
          <a:ln/>
        </p:spPr>
        <p:txBody>
          <a:bodyPr wrap="square" lIns="25400" tIns="25400" rIns="25400" bIns="25400" rtlCol="0" anchor="t">
            <a:normAutofit lnSpcReduction="10000"/>
          </a:bodyPr>
          <a:lstStyle/>
          <a:p>
            <a:pPr marL="0" indent="0" algn="l">
              <a:lnSpc>
                <a:spcPct val="119259"/>
              </a:lnSpc>
              <a:buNone/>
            </a:pPr>
            <a:r>
              <a:rPr lang="en-US" sz="1725" dirty="0">
                <a:solidFill>
                  <a:srgbClr val="4A4452"/>
                </a:solidFill>
                <a:latin typeface="Roboto" pitchFamily="34" charset="0"/>
                <a:ea typeface="Roboto" pitchFamily="34" charset="-122"/>
                <a:cs typeface="Roboto" pitchFamily="34" charset="-120"/>
              </a:rPr>
              <a:t>Technology greatly reduces the burden of onboarding and managing the policy.</a:t>
            </a:r>
            <a:endParaRPr lang="en-US" sz="1725" dirty="0"/>
          </a:p>
        </p:txBody>
      </p:sp>
      <p:sp>
        <p:nvSpPr>
          <p:cNvPr id="28" name="Shape 25"/>
          <p:cNvSpPr/>
          <p:nvPr/>
        </p:nvSpPr>
        <p:spPr>
          <a:xfrm>
            <a:off x="12688461" y="4895092"/>
            <a:ext cx="104745" cy="104745"/>
          </a:xfrm>
          <a:prstGeom prst="ellipse">
            <a:avLst/>
          </a:prstGeom>
          <a:solidFill>
            <a:srgbClr val="442359"/>
          </a:solidFill>
          <a:ln/>
        </p:spPr>
        <p:txBody>
          <a:bodyPr/>
          <a:lstStyle/>
          <a:p>
            <a:endParaRPr lang="en-US"/>
          </a:p>
        </p:txBody>
      </p:sp>
      <p:sp>
        <p:nvSpPr>
          <p:cNvPr id="29" name="Text 26"/>
          <p:cNvSpPr/>
          <p:nvPr/>
        </p:nvSpPr>
        <p:spPr>
          <a:xfrm>
            <a:off x="12879091" y="4771904"/>
            <a:ext cx="4526851" cy="645645"/>
          </a:xfrm>
          <a:prstGeom prst="rect">
            <a:avLst/>
          </a:prstGeom>
          <a:noFill/>
          <a:ln/>
        </p:spPr>
        <p:txBody>
          <a:bodyPr wrap="square" lIns="25400" tIns="25400" rIns="25400" bIns="25400" rtlCol="0" anchor="t">
            <a:noAutofit/>
          </a:bodyPr>
          <a:lstStyle/>
          <a:p>
            <a:pPr marL="0" indent="0" algn="l">
              <a:lnSpc>
                <a:spcPct val="119259"/>
              </a:lnSpc>
              <a:buNone/>
            </a:pPr>
            <a:r>
              <a:rPr lang="en-US" sz="1730" dirty="0">
                <a:solidFill>
                  <a:srgbClr val="4A4452"/>
                </a:solidFill>
                <a:latin typeface="Roboto" pitchFamily="34" charset="0"/>
                <a:ea typeface="Roboto" pitchFamily="34" charset="-122"/>
                <a:cs typeface="Roboto" pitchFamily="34" charset="-120"/>
              </a:rPr>
              <a:t>Shifts the effort versus reward equation relative to other insurers.</a:t>
            </a:r>
            <a:endParaRPr lang="en-US" sz="1730" dirty="0"/>
          </a:p>
        </p:txBody>
      </p:sp>
      <p:sp>
        <p:nvSpPr>
          <p:cNvPr id="30" name="Shape 27"/>
          <p:cNvSpPr/>
          <p:nvPr/>
        </p:nvSpPr>
        <p:spPr>
          <a:xfrm>
            <a:off x="3069531" y="6245483"/>
            <a:ext cx="14247513" cy="1188541"/>
          </a:xfrm>
          <a:prstGeom prst="roundRect">
            <a:avLst>
              <a:gd name="adj" fmla="val 16028"/>
            </a:avLst>
          </a:prstGeom>
          <a:solidFill>
            <a:srgbClr val="442359"/>
          </a:solidFill>
          <a:ln/>
        </p:spPr>
        <p:txBody>
          <a:bodyPr/>
          <a:lstStyle/>
          <a:p>
            <a:endParaRPr lang="en-US"/>
          </a:p>
        </p:txBody>
      </p:sp>
      <p:sp>
        <p:nvSpPr>
          <p:cNvPr id="31" name="Text 28"/>
          <p:cNvSpPr/>
          <p:nvPr/>
        </p:nvSpPr>
        <p:spPr>
          <a:xfrm flipH="1" flipV="1">
            <a:off x="1989654" y="6056174"/>
            <a:ext cx="2052957" cy="353168"/>
          </a:xfrm>
          <a:prstGeom prst="rect">
            <a:avLst/>
          </a:prstGeom>
          <a:noFill/>
          <a:ln/>
        </p:spPr>
        <p:txBody>
          <a:bodyPr wrap="square" lIns="25400" tIns="25400" rIns="25400" bIns="25400" rtlCol="0" anchor="t">
            <a:normAutofit fontScale="62500" lnSpcReduction="20000"/>
          </a:bodyPr>
          <a:lstStyle/>
          <a:p>
            <a:pPr marL="0" indent="0" algn="l">
              <a:lnSpc>
                <a:spcPct val="55367"/>
              </a:lnSpc>
              <a:buNone/>
            </a:pPr>
            <a:r>
              <a:rPr lang="en-US" sz="6300" b="1" dirty="0">
                <a:solidFill>
                  <a:srgbClr val="35CDB4"/>
                </a:solidFill>
                <a:latin typeface="Dosis" pitchFamily="34" charset="0"/>
                <a:ea typeface="Dosis" pitchFamily="34" charset="-122"/>
                <a:cs typeface="Dosis" pitchFamily="34" charset="-120"/>
              </a:rPr>
              <a:t>“</a:t>
            </a:r>
            <a:endParaRPr lang="en-US" sz="6300" dirty="0"/>
          </a:p>
        </p:txBody>
      </p:sp>
      <p:sp>
        <p:nvSpPr>
          <p:cNvPr id="32" name="Text 29"/>
          <p:cNvSpPr/>
          <p:nvPr/>
        </p:nvSpPr>
        <p:spPr>
          <a:xfrm>
            <a:off x="4259370" y="6438810"/>
            <a:ext cx="14943030" cy="731401"/>
          </a:xfrm>
          <a:prstGeom prst="rect">
            <a:avLst/>
          </a:prstGeom>
          <a:noFill/>
          <a:ln/>
        </p:spPr>
        <p:txBody>
          <a:bodyPr wrap="square" lIns="25400" tIns="25400" rIns="25400" bIns="25400" rtlCol="0" anchor="t">
            <a:normAutofit lnSpcReduction="10000"/>
          </a:bodyPr>
          <a:lstStyle/>
          <a:p>
            <a:pPr marL="0" indent="0" algn="l">
              <a:lnSpc>
                <a:spcPct val="118954"/>
              </a:lnSpc>
              <a:buNone/>
            </a:pPr>
            <a:r>
              <a:rPr lang="en-US" sz="1950" dirty="0">
                <a:solidFill>
                  <a:srgbClr val="FFFFFF"/>
                </a:solidFill>
                <a:latin typeface="Roboto" pitchFamily="34" charset="0"/>
                <a:ea typeface="Roboto" pitchFamily="34" charset="-122"/>
                <a:cs typeface="Roboto" pitchFamily="34" charset="-120"/>
              </a:rPr>
              <a:t>We don't want to be another provider on your panel that you're adding to a selection of quotes. </a:t>
            </a:r>
          </a:p>
          <a:p>
            <a:pPr marL="0" indent="0" algn="l">
              <a:lnSpc>
                <a:spcPct val="118954"/>
              </a:lnSpc>
              <a:buNone/>
            </a:pPr>
            <a:r>
              <a:rPr lang="en-US" sz="1950" dirty="0">
                <a:solidFill>
                  <a:srgbClr val="FFFFFF"/>
                </a:solidFill>
                <a:latin typeface="Roboto" pitchFamily="34" charset="0"/>
                <a:ea typeface="Roboto" pitchFamily="34" charset="-122"/>
                <a:cs typeface="Roboto" pitchFamily="34" charset="-120"/>
              </a:rPr>
              <a:t>We want to be a preferred Partner where our solution makes the most sense for you and your client.</a:t>
            </a:r>
            <a:endParaRPr lang="en-US" sz="1950" dirty="0"/>
          </a:p>
        </p:txBody>
      </p:sp>
      <p:pic>
        <p:nvPicPr>
          <p:cNvPr id="33" name="Image 0" descr="preencoded.png">
            <a:extLst>
              <a:ext uri="{FF2B5EF4-FFF2-40B4-BE49-F238E27FC236}">
                <a16:creationId xmlns:a16="http://schemas.microsoft.com/office/drawing/2014/main" id="{E435DA66-D3E8-D0C9-682A-745FF0393C76}"/>
              </a:ext>
            </a:extLst>
          </p:cNvPr>
          <p:cNvPicPr>
            <a:picLocks noChangeAspect="1"/>
          </p:cNvPicPr>
          <p:nvPr/>
        </p:nvPicPr>
        <p:blipFill>
          <a:blip r:embed="rId3"/>
          <a:srcRect l="21" t="67396"/>
          <a:stretch>
            <a:fillRect/>
          </a:stretch>
        </p:blipFill>
        <p:spPr>
          <a:xfrm>
            <a:off x="0" y="6933073"/>
            <a:ext cx="18291842" cy="3353927"/>
          </a:xfrm>
          <a:prstGeom prst="rect">
            <a:avLst/>
          </a:prstGeom>
        </p:spPr>
      </p:pic>
      <p:sp>
        <p:nvSpPr>
          <p:cNvPr id="40" name="Shape 17">
            <a:extLst>
              <a:ext uri="{FF2B5EF4-FFF2-40B4-BE49-F238E27FC236}">
                <a16:creationId xmlns:a16="http://schemas.microsoft.com/office/drawing/2014/main" id="{AE12CA83-2DEA-B55C-25EA-015103419C50}"/>
              </a:ext>
            </a:extLst>
          </p:cNvPr>
          <p:cNvSpPr/>
          <p:nvPr/>
        </p:nvSpPr>
        <p:spPr>
          <a:xfrm flipV="1">
            <a:off x="6876314" y="2162455"/>
            <a:ext cx="4931179" cy="64044"/>
          </a:xfrm>
          <a:prstGeom prst="rect">
            <a:avLst/>
          </a:prstGeom>
          <a:solidFill>
            <a:srgbClr val="442359"/>
          </a:solidFill>
          <a:ln/>
        </p:spPr>
        <p:txBody>
          <a:bodyPr/>
          <a:lstStyle/>
          <a:p>
            <a:endParaRPr lang="en-US"/>
          </a:p>
        </p:txBody>
      </p:sp>
      <p:sp>
        <p:nvSpPr>
          <p:cNvPr id="41" name="Shape 21">
            <a:extLst>
              <a:ext uri="{FF2B5EF4-FFF2-40B4-BE49-F238E27FC236}">
                <a16:creationId xmlns:a16="http://schemas.microsoft.com/office/drawing/2014/main" id="{BAA753E1-BD96-3911-6CAC-70B9233E0DC5}"/>
              </a:ext>
            </a:extLst>
          </p:cNvPr>
          <p:cNvSpPr/>
          <p:nvPr/>
        </p:nvSpPr>
        <p:spPr>
          <a:xfrm>
            <a:off x="7309648" y="3022159"/>
            <a:ext cx="104745" cy="104745"/>
          </a:xfrm>
          <a:prstGeom prst="ellipse">
            <a:avLst/>
          </a:prstGeom>
          <a:solidFill>
            <a:srgbClr val="442359"/>
          </a:solidFill>
          <a:ln/>
        </p:spPr>
        <p:txBody>
          <a:bodyPr/>
          <a:lstStyle/>
          <a:p>
            <a:endParaRPr lang="en-US"/>
          </a:p>
        </p:txBody>
      </p:sp>
      <p:sp>
        <p:nvSpPr>
          <p:cNvPr id="42" name="Shape 21">
            <a:extLst>
              <a:ext uri="{FF2B5EF4-FFF2-40B4-BE49-F238E27FC236}">
                <a16:creationId xmlns:a16="http://schemas.microsoft.com/office/drawing/2014/main" id="{F74949F3-224F-68F2-89A5-4954C0A33736}"/>
              </a:ext>
            </a:extLst>
          </p:cNvPr>
          <p:cNvSpPr/>
          <p:nvPr/>
        </p:nvSpPr>
        <p:spPr>
          <a:xfrm>
            <a:off x="7311234" y="4643862"/>
            <a:ext cx="104745" cy="104745"/>
          </a:xfrm>
          <a:prstGeom prst="ellipse">
            <a:avLst/>
          </a:prstGeom>
          <a:solidFill>
            <a:srgbClr val="442359"/>
          </a:solidFill>
          <a:ln/>
        </p:spPr>
        <p:txBody>
          <a:bodyPr/>
          <a:lstStyle/>
          <a:p>
            <a:endParaRPr lang="en-US"/>
          </a:p>
        </p:txBody>
      </p:sp>
      <p:sp>
        <p:nvSpPr>
          <p:cNvPr id="43" name="Shape 21">
            <a:extLst>
              <a:ext uri="{FF2B5EF4-FFF2-40B4-BE49-F238E27FC236}">
                <a16:creationId xmlns:a16="http://schemas.microsoft.com/office/drawing/2014/main" id="{0F5DA08D-279A-8061-6534-5E5E34F2F669}"/>
              </a:ext>
            </a:extLst>
          </p:cNvPr>
          <p:cNvSpPr/>
          <p:nvPr/>
        </p:nvSpPr>
        <p:spPr>
          <a:xfrm>
            <a:off x="7309648" y="3855226"/>
            <a:ext cx="104745" cy="104745"/>
          </a:xfrm>
          <a:prstGeom prst="ellipse">
            <a:avLst/>
          </a:prstGeom>
          <a:solidFill>
            <a:srgbClr val="442359"/>
          </a:solidFill>
          <a:ln/>
        </p:spPr>
        <p:txBody>
          <a:bodyPr/>
          <a:lstStyle/>
          <a:p>
            <a:endParaRPr lang="en-US"/>
          </a:p>
        </p:txBody>
      </p:sp>
      <p:sp>
        <p:nvSpPr>
          <p:cNvPr id="44" name="Shape 15">
            <a:extLst>
              <a:ext uri="{FF2B5EF4-FFF2-40B4-BE49-F238E27FC236}">
                <a16:creationId xmlns:a16="http://schemas.microsoft.com/office/drawing/2014/main" id="{BE7C0B0A-6191-398A-F292-4987E37B6447}"/>
              </a:ext>
            </a:extLst>
          </p:cNvPr>
          <p:cNvSpPr/>
          <p:nvPr/>
        </p:nvSpPr>
        <p:spPr>
          <a:xfrm>
            <a:off x="1548279" y="2147676"/>
            <a:ext cx="4955071" cy="3447817"/>
          </a:xfrm>
          <a:prstGeom prst="roundRect">
            <a:avLst>
              <a:gd name="adj" fmla="val 6765"/>
            </a:avLst>
          </a:prstGeom>
          <a:solidFill>
            <a:srgbClr val="FFFFFF"/>
          </a:solidFill>
          <a:ln/>
          <a:effectLst>
            <a:outerShdw blurRad="209550" dist="57150" dir="5400000" algn="bl" rotWithShape="0">
              <a:srgbClr val="28193C">
                <a:alpha val="16000"/>
              </a:srgbClr>
            </a:outerShdw>
          </a:effectLst>
        </p:spPr>
        <p:txBody>
          <a:bodyPr/>
          <a:lstStyle/>
          <a:p>
            <a:endParaRPr lang="en-US"/>
          </a:p>
        </p:txBody>
      </p:sp>
      <p:sp>
        <p:nvSpPr>
          <p:cNvPr id="45" name="Text 8">
            <a:extLst>
              <a:ext uri="{FF2B5EF4-FFF2-40B4-BE49-F238E27FC236}">
                <a16:creationId xmlns:a16="http://schemas.microsoft.com/office/drawing/2014/main" id="{4183285E-0E2D-E04C-1489-17AF1CFB9042}"/>
              </a:ext>
            </a:extLst>
          </p:cNvPr>
          <p:cNvSpPr/>
          <p:nvPr/>
        </p:nvSpPr>
        <p:spPr>
          <a:xfrm>
            <a:off x="1989654" y="2362813"/>
            <a:ext cx="7824826" cy="362873"/>
          </a:xfrm>
          <a:prstGeom prst="rect">
            <a:avLst/>
          </a:prstGeom>
          <a:noFill/>
          <a:ln/>
        </p:spPr>
        <p:txBody>
          <a:bodyPr wrap="square" lIns="25400" tIns="25400" rIns="25400" bIns="25400" rtlCol="0" anchor="t">
            <a:normAutofit fontScale="85000" lnSpcReduction="10000"/>
          </a:bodyPr>
          <a:lstStyle/>
          <a:p>
            <a:pPr>
              <a:lnSpc>
                <a:spcPct val="115000"/>
              </a:lnSpc>
            </a:pPr>
            <a:r>
              <a:rPr lang="en-US" sz="2400" b="1" dirty="0">
                <a:solidFill>
                  <a:srgbClr val="442359"/>
                </a:solidFill>
                <a:latin typeface="Arial" pitchFamily="34" charset="0"/>
                <a:ea typeface="Arial" pitchFamily="34" charset="-122"/>
                <a:cs typeface="Arial" pitchFamily="34" charset="-120"/>
              </a:rPr>
              <a:t>Tech solves a real problem</a:t>
            </a:r>
            <a:endParaRPr lang="en-US" sz="2400" dirty="0"/>
          </a:p>
        </p:txBody>
      </p:sp>
      <p:sp>
        <p:nvSpPr>
          <p:cNvPr id="46" name="Text 10">
            <a:extLst>
              <a:ext uri="{FF2B5EF4-FFF2-40B4-BE49-F238E27FC236}">
                <a16:creationId xmlns:a16="http://schemas.microsoft.com/office/drawing/2014/main" id="{0B41F1C2-A4CF-CF15-14A5-3A38DD12878F}"/>
              </a:ext>
            </a:extLst>
          </p:cNvPr>
          <p:cNvSpPr/>
          <p:nvPr/>
        </p:nvSpPr>
        <p:spPr>
          <a:xfrm>
            <a:off x="2135112" y="2912405"/>
            <a:ext cx="4296036" cy="1982687"/>
          </a:xfrm>
          <a:prstGeom prst="rect">
            <a:avLst/>
          </a:prstGeom>
          <a:noFill/>
          <a:ln/>
        </p:spPr>
        <p:txBody>
          <a:bodyPr wrap="square" lIns="25400" tIns="25400" rIns="25400" bIns="25400" rtlCol="0" anchor="t">
            <a:normAutofit/>
          </a:bodyPr>
          <a:lstStyle/>
          <a:p>
            <a:pPr>
              <a:lnSpc>
                <a:spcPct val="150000"/>
              </a:lnSpc>
            </a:pPr>
            <a:r>
              <a:rPr lang="en-US" sz="1730" dirty="0">
                <a:latin typeface="Arial" pitchFamily="34" charset="0"/>
                <a:ea typeface="Arial" pitchFamily="34" charset="-122"/>
                <a:cs typeface="Arial" pitchFamily="34" charset="-120"/>
              </a:rPr>
              <a:t>Most effective where our technology removes friction for both the business owner and the consultant.</a:t>
            </a:r>
            <a:endParaRPr lang="en-US" sz="1730" dirty="0"/>
          </a:p>
        </p:txBody>
      </p:sp>
      <p:sp>
        <p:nvSpPr>
          <p:cNvPr id="49" name="Shape 17">
            <a:extLst>
              <a:ext uri="{FF2B5EF4-FFF2-40B4-BE49-F238E27FC236}">
                <a16:creationId xmlns:a16="http://schemas.microsoft.com/office/drawing/2014/main" id="{FC0F0607-5522-F575-11CD-B82DDC41A3D1}"/>
              </a:ext>
            </a:extLst>
          </p:cNvPr>
          <p:cNvSpPr/>
          <p:nvPr/>
        </p:nvSpPr>
        <p:spPr>
          <a:xfrm flipV="1">
            <a:off x="1548278" y="2157275"/>
            <a:ext cx="4931179" cy="64044"/>
          </a:xfrm>
          <a:prstGeom prst="rect">
            <a:avLst/>
          </a:prstGeom>
          <a:solidFill>
            <a:srgbClr val="442359"/>
          </a:solidFill>
          <a:ln/>
        </p:spPr>
        <p:txBody>
          <a:bodyPr/>
          <a:lstStyle/>
          <a:p>
            <a:endParaRPr lang="en-US"/>
          </a:p>
        </p:txBody>
      </p:sp>
      <p:sp>
        <p:nvSpPr>
          <p:cNvPr id="50" name="Shape 21">
            <a:extLst>
              <a:ext uri="{FF2B5EF4-FFF2-40B4-BE49-F238E27FC236}">
                <a16:creationId xmlns:a16="http://schemas.microsoft.com/office/drawing/2014/main" id="{86DD1F50-9BB8-016D-0709-D3C26CCC3480}"/>
              </a:ext>
            </a:extLst>
          </p:cNvPr>
          <p:cNvSpPr/>
          <p:nvPr/>
        </p:nvSpPr>
        <p:spPr>
          <a:xfrm>
            <a:off x="1976593" y="3111099"/>
            <a:ext cx="104745" cy="104745"/>
          </a:xfrm>
          <a:prstGeom prst="ellipse">
            <a:avLst/>
          </a:prstGeom>
          <a:solidFill>
            <a:srgbClr val="442359"/>
          </a:solidFill>
          <a:ln/>
        </p:spPr>
        <p:txBody>
          <a:bodyPr/>
          <a:lstStyle/>
          <a:p>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257</TotalTime>
  <Words>2079</Words>
  <Application>Microsoft Macintosh PowerPoint</Application>
  <PresentationFormat>Custom</PresentationFormat>
  <Paragraphs>174</Paragraphs>
  <Slides>16</Slides>
  <Notes>15</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Dosis</vt:lpstr>
      <vt:lpstr>Roboto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Stephanie Robb</cp:lastModifiedBy>
  <cp:revision>5</cp:revision>
  <dcterms:created xsi:type="dcterms:W3CDTF">2026-07-14T05:34:58Z</dcterms:created>
  <dcterms:modified xsi:type="dcterms:W3CDTF">2026-07-15T09:17:27Z</dcterms:modified>
</cp:coreProperties>
</file>